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8" r:id="rId2"/>
    <p:sldId id="267" r:id="rId3"/>
    <p:sldId id="259" r:id="rId4"/>
    <p:sldId id="273" r:id="rId5"/>
    <p:sldId id="274" r:id="rId6"/>
    <p:sldId id="276" r:id="rId7"/>
    <p:sldId id="260" r:id="rId8"/>
    <p:sldId id="275" r:id="rId9"/>
    <p:sldId id="272" r:id="rId10"/>
    <p:sldId id="269" r:id="rId11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3" autoAdjust="0"/>
  </p:normalViewPr>
  <p:slideViewPr>
    <p:cSldViewPr snapToGrid="0">
      <p:cViewPr varScale="1">
        <p:scale>
          <a:sx n="70" d="100"/>
          <a:sy n="70" d="100"/>
        </p:scale>
        <p:origin x="1404" y="78"/>
      </p:cViewPr>
      <p:guideLst>
        <p:guide orient="horz" pos="2154"/>
        <p:guide pos="2834"/>
      </p:guideLst>
    </p:cSldViewPr>
  </p:slideViewPr>
  <p:outlineViewPr>
    <p:cViewPr>
      <p:scale>
        <a:sx n="33" d="100"/>
        <a:sy n="33" d="100"/>
      </p:scale>
      <p:origin x="0" y="-43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29. 11. 2016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60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://cool.iprima.cz/ostatni/zivot-v-univerzitnim-meste-tahne-cim-dal-vic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tag.upol.cz/portal/studium/prohlizeni.html#app_content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youtube.com/watch?v=Ko9_4gVFuB8" TargetMode="External"/><Relationship Id="rId3" Type="http://schemas.openxmlformats.org/officeDocument/2006/relationships/hyperlink" Target="https://www.youtube.com/watch?v=1x_hk-geVSQ" TargetMode="External"/><Relationship Id="rId7" Type="http://schemas.openxmlformats.org/officeDocument/2006/relationships/hyperlink" Target="https://www.youtube.com/watch?v=MC5qsSMH2iw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hyperlink" Target="https://www.youtube.com/watch?v=jCU6M_QIGQo" TargetMode="External"/><Relationship Id="rId5" Type="http://schemas.openxmlformats.org/officeDocument/2006/relationships/hyperlink" Target="https://www.youtube.com/watch?v=2QNjTIfKiS0" TargetMode="External"/><Relationship Id="rId15" Type="http://schemas.openxmlformats.org/officeDocument/2006/relationships/hyperlink" Target="https://www.youtube.com/watch?v=JQARM_8fi1w&amp;feature=youtu.be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s://www.youtube.com/watch?v=0us49JfFpaI&amp;t=35s" TargetMode="External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roslav.chraska@upol.cz" TargetMode="External"/><Relationship Id="rId2" Type="http://schemas.openxmlformats.org/officeDocument/2006/relationships/hyperlink" Target="mailto:j.dostal@upol.c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3535816"/>
            <a:ext cx="7560000" cy="1502528"/>
          </a:xfrm>
        </p:spPr>
        <p:txBody>
          <a:bodyPr>
            <a:normAutofit/>
          </a:bodyPr>
          <a:lstStyle/>
          <a:p>
            <a:r>
              <a:rPr lang="cs-CZ" dirty="0" smtClean="0"/>
              <a:t>Katedra technické a informační výchovy</a:t>
            </a:r>
            <a:br>
              <a:rPr lang="cs-CZ" dirty="0" smtClean="0"/>
            </a:br>
            <a:r>
              <a:rPr lang="cs-CZ" dirty="0" smtClean="0"/>
              <a:t>Pedagogická </a:t>
            </a:r>
            <a:r>
              <a:rPr lang="cs-CZ" dirty="0"/>
              <a:t>f</a:t>
            </a:r>
            <a:r>
              <a:rPr lang="cs-CZ" dirty="0" smtClean="0"/>
              <a:t>akulta UP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Nabídka stáží pro studenty 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/>
              <a:t>Žižkovo nám. 5, Olomouc 771 40, 585 635 </a:t>
            </a:r>
            <a:r>
              <a:rPr lang="cs-CZ" dirty="0"/>
              <a:t>818, http://www.kteiv.upol.cz</a:t>
            </a:r>
            <a:r>
              <a:rPr lang="cs-CZ" dirty="0" smtClean="0"/>
              <a:t>/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248" y="5352289"/>
            <a:ext cx="3004862" cy="61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1806058"/>
            <a:ext cx="7560000" cy="1536192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Ještě váháte?</a:t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 smtClean="0"/>
              <a:t>Přijeďte, těšíme se na Vás!</a:t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pic>
        <p:nvPicPr>
          <p:cNvPr id="5" name="Picture 6" descr="Související obráze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7158" y="3847578"/>
            <a:ext cx="3268300" cy="22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d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0" y="3847578"/>
            <a:ext cx="3997032" cy="22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jsme?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20000" y="2419766"/>
            <a:ext cx="7311192" cy="3898669"/>
          </a:xfrm>
        </p:spPr>
        <p:txBody>
          <a:bodyPr>
            <a:normAutofit/>
          </a:bodyPr>
          <a:lstStyle/>
          <a:p>
            <a:pPr lvl="1"/>
            <a:r>
              <a:rPr lang="cs-CZ" dirty="0" smtClean="0"/>
              <a:t>V </a:t>
            </a:r>
            <a:r>
              <a:rPr lang="cs-CZ" dirty="0"/>
              <a:t>hodnocení amerického listu </a:t>
            </a:r>
            <a:r>
              <a:rPr lang="cs-CZ" b="1" dirty="0">
                <a:solidFill>
                  <a:schemeClr val="tx1"/>
                </a:solidFill>
              </a:rPr>
              <a:t>U. S. </a:t>
            </a:r>
            <a:r>
              <a:rPr lang="cs-CZ" b="1" dirty="0" err="1">
                <a:solidFill>
                  <a:schemeClr val="tx1"/>
                </a:solidFill>
              </a:rPr>
              <a:t>News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/>
              <a:t>figuruje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Univerzita Palackého v </a:t>
            </a:r>
            <a:r>
              <a:rPr lang="cs-CZ" b="1" dirty="0">
                <a:solidFill>
                  <a:schemeClr val="tx1"/>
                </a:solidFill>
              </a:rPr>
              <a:t>první pětistovce nejrespektovanějších světových vysokých </a:t>
            </a:r>
            <a:r>
              <a:rPr lang="cs-CZ" b="1" dirty="0" smtClean="0">
                <a:solidFill>
                  <a:schemeClr val="tx1"/>
                </a:solidFill>
              </a:rPr>
              <a:t>škol</a:t>
            </a:r>
            <a:r>
              <a:rPr lang="cs-CZ" dirty="0" smtClean="0"/>
              <a:t>; v národním </a:t>
            </a:r>
            <a:r>
              <a:rPr lang="cs-CZ" dirty="0"/>
              <a:t>srovnání </a:t>
            </a:r>
            <a:r>
              <a:rPr lang="cs-CZ" b="1" dirty="0" smtClean="0">
                <a:solidFill>
                  <a:schemeClr val="tx1"/>
                </a:solidFill>
              </a:rPr>
              <a:t>je druhou nejlepší univerzitou v České republice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/>
              <a:t>Dle databází </a:t>
            </a:r>
            <a:r>
              <a:rPr lang="cs-CZ" b="1" dirty="0" smtClean="0">
                <a:solidFill>
                  <a:schemeClr val="tx1"/>
                </a:solidFill>
              </a:rPr>
              <a:t>Web </a:t>
            </a:r>
            <a:r>
              <a:rPr lang="cs-CZ" b="1" dirty="0" err="1" smtClean="0">
                <a:solidFill>
                  <a:schemeClr val="tx1"/>
                </a:solidFill>
              </a:rPr>
              <a:t>of</a:t>
            </a:r>
            <a:r>
              <a:rPr lang="cs-CZ" b="1" dirty="0" smtClean="0">
                <a:solidFill>
                  <a:schemeClr val="tx1"/>
                </a:solidFill>
              </a:rPr>
              <a:t> Science </a:t>
            </a:r>
            <a:r>
              <a:rPr lang="cs-CZ" dirty="0" smtClean="0"/>
              <a:t>a </a:t>
            </a:r>
            <a:r>
              <a:rPr lang="cs-CZ" b="1" dirty="0" smtClean="0">
                <a:solidFill>
                  <a:schemeClr val="tx1"/>
                </a:solidFill>
              </a:rPr>
              <a:t>SCOPUS</a:t>
            </a:r>
            <a:r>
              <a:rPr lang="cs-CZ" dirty="0" smtClean="0"/>
              <a:t> je Katedra technické </a:t>
            </a:r>
            <a:br>
              <a:rPr lang="cs-CZ" dirty="0" smtClean="0"/>
            </a:br>
            <a:r>
              <a:rPr lang="cs-CZ" dirty="0" smtClean="0"/>
              <a:t>a informační výchovy </a:t>
            </a:r>
            <a:r>
              <a:rPr lang="cs-CZ" dirty="0" err="1" smtClean="0"/>
              <a:t>PdF</a:t>
            </a:r>
            <a:r>
              <a:rPr lang="cs-CZ" dirty="0" smtClean="0"/>
              <a:t> UP </a:t>
            </a:r>
            <a:r>
              <a:rPr lang="cs-CZ" b="1" dirty="0" smtClean="0">
                <a:solidFill>
                  <a:schemeClr val="tx1"/>
                </a:solidFill>
              </a:rPr>
              <a:t>nejkvalitnějším vědecko-výzkumným pracovištěm v Evropě </a:t>
            </a:r>
            <a:r>
              <a:rPr lang="cs-CZ" dirty="0" smtClean="0"/>
              <a:t>(v porovnání s obdobně didakticky zaměřenými pracovišti).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Ve výuce jsme na špičce </a:t>
            </a:r>
            <a:r>
              <a:rPr lang="cs-CZ" dirty="0" smtClean="0"/>
              <a:t>– pokrýváme jak bakalářskou </a:t>
            </a:r>
            <a:br>
              <a:rPr lang="cs-CZ" dirty="0" smtClean="0"/>
            </a:br>
            <a:r>
              <a:rPr lang="cs-CZ" dirty="0" smtClean="0"/>
              <a:t>a magisterskou (máme oprávnění udělovat titul PhDr.), tak </a:t>
            </a:r>
            <a:br>
              <a:rPr lang="cs-CZ" dirty="0" smtClean="0"/>
            </a:br>
            <a:r>
              <a:rPr lang="cs-CZ" dirty="0" smtClean="0"/>
              <a:t>i doktorskou úroveň.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Jako jediní v ČR</a:t>
            </a:r>
            <a:r>
              <a:rPr lang="cs-CZ" dirty="0" smtClean="0"/>
              <a:t> jsme získali akreditaci </a:t>
            </a:r>
            <a:br>
              <a:rPr lang="cs-CZ" dirty="0" smtClean="0"/>
            </a:br>
            <a:r>
              <a:rPr lang="cs-CZ" dirty="0" smtClean="0"/>
              <a:t>doktorského studia (Ph.D.) v oboru </a:t>
            </a:r>
            <a:br>
              <a:rPr lang="cs-CZ" dirty="0" smtClean="0"/>
            </a:br>
            <a:r>
              <a:rPr lang="cs-CZ" b="1" dirty="0" smtClean="0">
                <a:solidFill>
                  <a:schemeClr val="tx1"/>
                </a:solidFill>
              </a:rPr>
              <a:t>Didaktika informatiky</a:t>
            </a:r>
            <a:r>
              <a:rPr lang="cs-CZ" dirty="0" smtClean="0"/>
              <a:t>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2951" y="5297148"/>
            <a:ext cx="1190063" cy="717672"/>
          </a:xfrm>
          <a:prstGeom prst="rect">
            <a:avLst/>
          </a:prstGeom>
        </p:spPr>
      </p:pic>
      <p:pic>
        <p:nvPicPr>
          <p:cNvPr id="3074" name="Picture 2" descr="http://www.veda.upol.cz/uploads/pics/THE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014" y="5297148"/>
            <a:ext cx="1655268" cy="78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4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Olomouc – český Oxford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900" dirty="0">
                <a:solidFill>
                  <a:schemeClr val="accent2"/>
                </a:solidFill>
              </a:rPr>
              <a:t>24.000 studentů, 3000 </a:t>
            </a:r>
            <a:r>
              <a:rPr lang="cs-CZ" sz="1900" dirty="0" smtClean="0">
                <a:solidFill>
                  <a:schemeClr val="accent2"/>
                </a:solidFill>
              </a:rPr>
              <a:t>zaměstnanců, 7 fakult, jedna univerzita.</a:t>
            </a:r>
          </a:p>
          <a:p>
            <a:r>
              <a:rPr lang="cs-CZ" sz="1900" dirty="0" smtClean="0">
                <a:solidFill>
                  <a:schemeClr val="accent2"/>
                </a:solidFill>
              </a:rPr>
              <a:t>Na 5 stálých obyvatel města připadá jeden student univerzity.</a:t>
            </a:r>
            <a:endParaRPr lang="cs-CZ" sz="1900" dirty="0">
              <a:solidFill>
                <a:schemeClr val="accent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  <p:pic>
        <p:nvPicPr>
          <p:cNvPr id="4" name="Obrázek 3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480" y="3385916"/>
            <a:ext cx="5742432" cy="32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mobility a Erasmus+?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20000" y="2419766"/>
            <a:ext cx="7311192" cy="3898669"/>
          </a:xfrm>
        </p:spPr>
        <p:txBody>
          <a:bodyPr>
            <a:normAutofit/>
          </a:bodyPr>
          <a:lstStyle/>
          <a:p>
            <a:pPr lvl="1"/>
            <a:r>
              <a:rPr lang="cs-CZ" dirty="0" smtClean="0"/>
              <a:t>Program Erasmus+ podporuje </a:t>
            </a:r>
            <a:r>
              <a:rPr lang="cs-CZ" dirty="0"/>
              <a:t>mezinárodní mobility vysokoškolských studentů a zaměstnanců. Cílem je podpořit profesionální rozvoj osob pracujících v oblasti vzdělávání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b="1" dirty="0">
                <a:solidFill>
                  <a:schemeClr val="tx1"/>
                </a:solidFill>
              </a:rPr>
              <a:t>podpořit studenty v úsilí osvojit si schopnosti, které přispějí k jejich osobnímu rozvoji a zvýší jejich zaměstnatelnost</a:t>
            </a:r>
            <a:r>
              <a:rPr lang="cs-CZ" dirty="0" smtClean="0"/>
              <a:t>.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Studenti Bc, Mgr. nebo Ph.D. studijních oborů získají stipendium </a:t>
            </a:r>
            <a:r>
              <a:rPr lang="cs-CZ" dirty="0" smtClean="0"/>
              <a:t>na krytí nákladů spojených s pobytem na partnerské zahraniční univerzitě.</a:t>
            </a:r>
          </a:p>
          <a:p>
            <a:pPr lvl="1"/>
            <a:r>
              <a:rPr lang="cs-CZ" dirty="0" smtClean="0"/>
              <a:t>Délka </a:t>
            </a:r>
            <a:r>
              <a:rPr lang="cs-CZ" dirty="0"/>
              <a:t>pobytu - 3-12 </a:t>
            </a:r>
            <a:r>
              <a:rPr lang="cs-CZ" dirty="0" smtClean="0"/>
              <a:t>měsíců.</a:t>
            </a:r>
            <a:endParaRPr lang="cs-CZ" dirty="0"/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Studium </a:t>
            </a:r>
            <a:r>
              <a:rPr lang="cs-CZ" b="1" dirty="0">
                <a:solidFill>
                  <a:schemeClr val="tx1"/>
                </a:solidFill>
              </a:rPr>
              <a:t>v zahraničí </a:t>
            </a:r>
            <a:r>
              <a:rPr lang="cs-CZ" b="1" dirty="0" smtClean="0">
                <a:solidFill>
                  <a:schemeClr val="tx1"/>
                </a:solidFill>
              </a:rPr>
              <a:t>je </a:t>
            </a:r>
            <a:r>
              <a:rPr lang="cs-CZ" b="1" dirty="0">
                <a:solidFill>
                  <a:schemeClr val="tx1"/>
                </a:solidFill>
              </a:rPr>
              <a:t>plně uznáno jako řádná součást studia na domácí instituci </a:t>
            </a:r>
            <a:r>
              <a:rPr lang="cs-CZ" dirty="0" smtClean="0"/>
              <a:t>(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/>
              <a:t>Agreement</a:t>
            </a:r>
            <a:r>
              <a:rPr lang="cs-CZ" dirty="0"/>
              <a:t>, </a:t>
            </a:r>
            <a:r>
              <a:rPr lang="cs-CZ" dirty="0" err="1"/>
              <a:t>Transcript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records</a:t>
            </a:r>
            <a:r>
              <a:rPr lang="cs-CZ" dirty="0" smtClean="0"/>
              <a:t>). </a:t>
            </a:r>
            <a:endParaRPr lang="cs-CZ" dirty="0"/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Studenti </a:t>
            </a:r>
            <a:r>
              <a:rPr lang="cs-CZ" b="1" dirty="0">
                <a:solidFill>
                  <a:schemeClr val="tx1"/>
                </a:solidFill>
              </a:rPr>
              <a:t>neplatí žádné poplatky za výuku</a:t>
            </a:r>
            <a:r>
              <a:rPr lang="cs-CZ" dirty="0"/>
              <a:t>, registraci, zkoušky, přístup do knihoven a laboratoří atd. studenti musí mít trvalý pobyt ve vysílající zemi, která je zapojena do LLP.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Odkud lze přicestovat?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20000" y="2419766"/>
            <a:ext cx="7560000" cy="391690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b="1" dirty="0" smtClean="0"/>
              <a:t>Slovensko</a:t>
            </a:r>
            <a:endParaRPr lang="cs-CZ" b="1" dirty="0"/>
          </a:p>
          <a:p>
            <a:pPr lvl="1">
              <a:lnSpc>
                <a:spcPct val="110000"/>
              </a:lnSpc>
            </a:pPr>
            <a:r>
              <a:rPr lang="cs-CZ" sz="1600" b="1" dirty="0"/>
              <a:t>Univerzita Konštantína Filozofa Nitra</a:t>
            </a:r>
            <a:r>
              <a:rPr lang="cs-CZ" sz="1600" b="1" dirty="0" smtClean="0"/>
              <a:t>, </a:t>
            </a:r>
            <a:r>
              <a:rPr lang="cs-CZ" sz="1600" b="1" dirty="0"/>
              <a:t>Katedra techniky a </a:t>
            </a:r>
            <a:r>
              <a:rPr lang="cs-CZ" sz="1600" b="1" dirty="0" err="1"/>
              <a:t>informačných</a:t>
            </a:r>
            <a:r>
              <a:rPr lang="cs-CZ" sz="1600" b="1" dirty="0"/>
              <a:t> </a:t>
            </a:r>
            <a:r>
              <a:rPr lang="cs-CZ" sz="1600" b="1" dirty="0" err="1"/>
              <a:t>technológií</a:t>
            </a:r>
            <a:r>
              <a:rPr lang="cs-CZ" sz="1600" b="1" dirty="0"/>
              <a:t>. </a:t>
            </a:r>
          </a:p>
          <a:p>
            <a:pPr lvl="1">
              <a:lnSpc>
                <a:spcPct val="110000"/>
              </a:lnSpc>
            </a:pPr>
            <a:r>
              <a:rPr lang="cs-CZ" sz="1600" b="1" dirty="0"/>
              <a:t>Univerzita </a:t>
            </a:r>
            <a:r>
              <a:rPr lang="cs-CZ" sz="1600" b="1" dirty="0" err="1"/>
              <a:t>Mateja</a:t>
            </a:r>
            <a:r>
              <a:rPr lang="cs-CZ" sz="1600" b="1" dirty="0"/>
              <a:t> Bela, Banská Bystrica, </a:t>
            </a:r>
            <a:r>
              <a:rPr lang="cs-CZ" sz="1600" b="1" dirty="0" smtClean="0"/>
              <a:t>Katedra </a:t>
            </a:r>
            <a:r>
              <a:rPr lang="cs-CZ" sz="1600" b="1" dirty="0"/>
              <a:t>techniky a </a:t>
            </a:r>
            <a:r>
              <a:rPr lang="cs-CZ" sz="1600" b="1" dirty="0" err="1"/>
              <a:t>technológií</a:t>
            </a:r>
            <a:r>
              <a:rPr lang="cs-CZ" sz="1600" b="1" dirty="0" smtClean="0"/>
              <a:t>.</a:t>
            </a:r>
            <a:r>
              <a:rPr lang="cs-CZ" sz="1600" b="1" dirty="0"/>
              <a:t> </a:t>
            </a:r>
            <a:endParaRPr lang="cs-CZ" sz="1600" b="1" dirty="0" smtClean="0"/>
          </a:p>
          <a:p>
            <a:pPr lvl="1">
              <a:lnSpc>
                <a:spcPct val="110000"/>
              </a:lnSpc>
            </a:pPr>
            <a:r>
              <a:rPr lang="cs-CZ" sz="1600" b="1" dirty="0" smtClean="0"/>
              <a:t>Univerzita </a:t>
            </a:r>
            <a:r>
              <a:rPr lang="cs-CZ" sz="1600" b="1" dirty="0"/>
              <a:t>J. </a:t>
            </a:r>
            <a:r>
              <a:rPr lang="cs-CZ" sz="1600" b="1" dirty="0" err="1"/>
              <a:t>Selyeho</a:t>
            </a:r>
            <a:r>
              <a:rPr lang="cs-CZ" sz="1600" b="1" dirty="0"/>
              <a:t>, Komárno, </a:t>
            </a:r>
            <a:r>
              <a:rPr lang="cs-CZ" sz="1600" b="1" dirty="0" smtClean="0"/>
              <a:t>Pedagogická </a:t>
            </a:r>
            <a:r>
              <a:rPr lang="cs-CZ" sz="1600" b="1" dirty="0"/>
              <a:t>fakulta.</a:t>
            </a:r>
          </a:p>
          <a:p>
            <a:pPr lvl="1">
              <a:lnSpc>
                <a:spcPct val="110000"/>
              </a:lnSpc>
            </a:pPr>
            <a:r>
              <a:rPr lang="cs-CZ" sz="1600" b="1" dirty="0"/>
              <a:t>Trnavská univerzita v </a:t>
            </a:r>
            <a:r>
              <a:rPr lang="cs-CZ" sz="1600" b="1" dirty="0" err="1"/>
              <a:t>Trnave</a:t>
            </a:r>
            <a:r>
              <a:rPr lang="cs-CZ" sz="1600" b="1" dirty="0"/>
              <a:t>, Trnava, </a:t>
            </a:r>
            <a:r>
              <a:rPr lang="cs-CZ" sz="1600" b="1" dirty="0" smtClean="0"/>
              <a:t>Pedagogická </a:t>
            </a:r>
            <a:r>
              <a:rPr lang="cs-CZ" sz="1600" b="1" dirty="0"/>
              <a:t>fakulta, Katedra matematiky a informatiky.</a:t>
            </a:r>
          </a:p>
          <a:p>
            <a:pPr lvl="1">
              <a:lnSpc>
                <a:spcPct val="110000"/>
              </a:lnSpc>
            </a:pPr>
            <a:r>
              <a:rPr lang="cs-CZ" sz="1600" b="1" dirty="0"/>
              <a:t>Prešovská univerzita v Prešove, Prešov, </a:t>
            </a:r>
            <a:r>
              <a:rPr lang="cs-CZ" sz="1600" b="1" dirty="0" smtClean="0"/>
              <a:t>Katedra </a:t>
            </a:r>
            <a:r>
              <a:rPr lang="cs-CZ" sz="1600" b="1" dirty="0"/>
              <a:t>fyziky, matematiky a techniky.</a:t>
            </a:r>
          </a:p>
          <a:p>
            <a:pPr lvl="1">
              <a:lnSpc>
                <a:spcPct val="110000"/>
              </a:lnSpc>
            </a:pPr>
            <a:r>
              <a:rPr lang="cs-CZ" sz="1600" b="1" dirty="0"/>
              <a:t>Dubnický technologický </a:t>
            </a:r>
            <a:r>
              <a:rPr lang="cs-CZ" sz="1600" b="1" dirty="0" err="1"/>
              <a:t>inštitút</a:t>
            </a:r>
            <a:r>
              <a:rPr lang="cs-CZ" sz="1600" b="1" dirty="0"/>
              <a:t> v Dubnici nad </a:t>
            </a:r>
            <a:r>
              <a:rPr lang="cs-CZ" sz="1600" b="1" dirty="0" err="1"/>
              <a:t>Váhom</a:t>
            </a:r>
            <a:r>
              <a:rPr lang="cs-CZ" sz="1600" b="1" dirty="0"/>
              <a:t>, </a:t>
            </a:r>
            <a:r>
              <a:rPr lang="cs-CZ" sz="1600" b="1" dirty="0" err="1"/>
              <a:t>Dubnica</a:t>
            </a:r>
            <a:r>
              <a:rPr lang="cs-CZ" sz="1600" b="1" dirty="0"/>
              <a:t> nad </a:t>
            </a:r>
            <a:r>
              <a:rPr lang="cs-CZ" sz="1600" b="1" dirty="0" err="1" smtClean="0"/>
              <a:t>Váhom</a:t>
            </a:r>
            <a:r>
              <a:rPr lang="cs-CZ" sz="1600" b="1" dirty="0" smtClean="0"/>
              <a:t>.</a:t>
            </a:r>
            <a:r>
              <a:rPr lang="cs-CZ" sz="1600" b="1" dirty="0"/>
              <a:t> </a:t>
            </a:r>
            <a:endParaRPr lang="cs-CZ" sz="1600" b="1" dirty="0" smtClean="0"/>
          </a:p>
          <a:p>
            <a:pPr lvl="1">
              <a:lnSpc>
                <a:spcPct val="110000"/>
              </a:lnSpc>
            </a:pPr>
            <a:r>
              <a:rPr lang="cs-CZ" sz="1600" b="1" dirty="0" smtClean="0"/>
              <a:t>Univerzita </a:t>
            </a:r>
            <a:r>
              <a:rPr lang="cs-CZ" sz="1600" b="1" dirty="0"/>
              <a:t>Komenského v </a:t>
            </a:r>
            <a:r>
              <a:rPr lang="cs-CZ" sz="1600" b="1" dirty="0" err="1"/>
              <a:t>Bratislave</a:t>
            </a:r>
            <a:r>
              <a:rPr lang="cs-CZ" sz="1600" b="1" dirty="0"/>
              <a:t>, </a:t>
            </a:r>
            <a:r>
              <a:rPr lang="cs-CZ" sz="1600" b="1" dirty="0" smtClean="0"/>
              <a:t>FMFI</a:t>
            </a:r>
            <a:r>
              <a:rPr lang="cs-CZ" sz="1600" b="1" dirty="0"/>
              <a:t>, Katedra </a:t>
            </a:r>
            <a:r>
              <a:rPr lang="cs-CZ" sz="1600" b="1" dirty="0" err="1"/>
              <a:t>základov</a:t>
            </a:r>
            <a:r>
              <a:rPr lang="cs-CZ" sz="1600" b="1" dirty="0"/>
              <a:t> a </a:t>
            </a:r>
            <a:r>
              <a:rPr lang="cs-CZ" sz="1600" b="1" dirty="0" err="1"/>
              <a:t>vyučovania</a:t>
            </a:r>
            <a:r>
              <a:rPr lang="cs-CZ" sz="1600" b="1" dirty="0"/>
              <a:t> informatiky.</a:t>
            </a:r>
          </a:p>
          <a:p>
            <a:pPr lvl="1">
              <a:lnSpc>
                <a:spcPct val="110000"/>
              </a:lnSpc>
            </a:pPr>
            <a:endParaRPr lang="cs-CZ" sz="13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b="1" dirty="0"/>
              <a:t>Polsko</a:t>
            </a:r>
          </a:p>
          <a:p>
            <a:pPr lvl="1">
              <a:lnSpc>
                <a:spcPct val="110000"/>
              </a:lnSpc>
            </a:pPr>
            <a:r>
              <a:rPr lang="cs-CZ" sz="1600" b="1" dirty="0" err="1"/>
              <a:t>Uniwersytet</a:t>
            </a:r>
            <a:r>
              <a:rPr lang="cs-CZ" sz="1600" b="1" dirty="0"/>
              <a:t> </a:t>
            </a:r>
            <a:r>
              <a:rPr lang="cs-CZ" sz="1600" b="1" dirty="0" err="1"/>
              <a:t>Rzeszowski</a:t>
            </a:r>
            <a:r>
              <a:rPr lang="cs-CZ" sz="1600" b="1" dirty="0"/>
              <a:t>, </a:t>
            </a:r>
            <a:r>
              <a:rPr lang="cs-CZ" sz="1600" b="1" dirty="0" err="1"/>
              <a:t>Rzeszow</a:t>
            </a:r>
            <a:r>
              <a:rPr lang="cs-CZ" sz="1600" b="1" dirty="0"/>
              <a:t>, </a:t>
            </a:r>
            <a:r>
              <a:rPr lang="cs-CZ" sz="1600" b="1" dirty="0" err="1"/>
              <a:t>Wydział</a:t>
            </a:r>
            <a:r>
              <a:rPr lang="cs-CZ" sz="1600" b="1" dirty="0"/>
              <a:t> </a:t>
            </a:r>
            <a:r>
              <a:rPr lang="cs-CZ" sz="1600" b="1" dirty="0" err="1"/>
              <a:t>Matematyczno-Przyrodniczy</a:t>
            </a:r>
            <a:r>
              <a:rPr lang="cs-CZ" sz="1600" b="1" dirty="0"/>
              <a:t>, Katedra </a:t>
            </a:r>
            <a:r>
              <a:rPr lang="cs-CZ" sz="1600" b="1" dirty="0" err="1"/>
              <a:t>Inżynierii</a:t>
            </a:r>
            <a:r>
              <a:rPr lang="cs-CZ" sz="1600" b="1" dirty="0"/>
              <a:t> </a:t>
            </a:r>
            <a:r>
              <a:rPr lang="cs-CZ" sz="1600" b="1" dirty="0" err="1"/>
              <a:t>Komputerowej</a:t>
            </a:r>
            <a:r>
              <a:rPr lang="cs-CZ" sz="1600" b="1" dirty="0"/>
              <a:t>,</a:t>
            </a:r>
          </a:p>
          <a:p>
            <a:pPr lvl="1">
              <a:lnSpc>
                <a:spcPct val="110000"/>
              </a:lnSpc>
            </a:pPr>
            <a:r>
              <a:rPr lang="cs-CZ" sz="1600" b="1" dirty="0" err="1"/>
              <a:t>Uniwersytet</a:t>
            </a:r>
            <a:r>
              <a:rPr lang="cs-CZ" sz="1600" b="1" dirty="0"/>
              <a:t> </a:t>
            </a:r>
            <a:r>
              <a:rPr lang="cs-CZ" sz="1600" b="1" dirty="0" err="1"/>
              <a:t>Pedagogiczny</a:t>
            </a:r>
            <a:r>
              <a:rPr lang="cs-CZ" sz="1600" b="1" dirty="0"/>
              <a:t> </a:t>
            </a:r>
            <a:r>
              <a:rPr lang="cs-CZ" sz="1600" b="1" dirty="0" err="1"/>
              <a:t>im</a:t>
            </a:r>
            <a:r>
              <a:rPr lang="cs-CZ" sz="1600" b="1" dirty="0"/>
              <a:t>. </a:t>
            </a:r>
            <a:r>
              <a:rPr lang="cs-CZ" sz="1600" b="1" dirty="0" err="1"/>
              <a:t>Komisji</a:t>
            </a:r>
            <a:r>
              <a:rPr lang="cs-CZ" sz="1600" b="1" dirty="0"/>
              <a:t> </a:t>
            </a:r>
            <a:r>
              <a:rPr lang="cs-CZ" sz="1600" b="1" dirty="0" err="1"/>
              <a:t>Edukacji</a:t>
            </a:r>
            <a:r>
              <a:rPr lang="cs-CZ" sz="1600" b="1" dirty="0"/>
              <a:t> </a:t>
            </a:r>
            <a:r>
              <a:rPr lang="cs-CZ" sz="1600" b="1" dirty="0" err="1"/>
              <a:t>Narodowej</a:t>
            </a:r>
            <a:r>
              <a:rPr lang="cs-CZ" sz="1600" b="1" dirty="0"/>
              <a:t>, </a:t>
            </a:r>
            <a:r>
              <a:rPr lang="cs-CZ" sz="1600" b="1" dirty="0" err="1"/>
              <a:t>Krakow</a:t>
            </a:r>
            <a:r>
              <a:rPr lang="cs-CZ" sz="1600" b="1" dirty="0"/>
              <a:t>, </a:t>
            </a:r>
            <a:r>
              <a:rPr lang="cs-CZ" sz="1600" b="1" dirty="0" err="1"/>
              <a:t>Wydział</a:t>
            </a:r>
            <a:r>
              <a:rPr lang="cs-CZ" sz="1600" b="1" dirty="0"/>
              <a:t> </a:t>
            </a:r>
            <a:r>
              <a:rPr lang="cs-CZ" sz="1600" b="1" dirty="0" err="1"/>
              <a:t>Matematyczno-Fizyczno-Techniczny</a:t>
            </a:r>
            <a:r>
              <a:rPr lang="cs-CZ" sz="1600" b="1" dirty="0"/>
              <a:t>, </a:t>
            </a:r>
            <a:r>
              <a:rPr lang="cs-CZ" sz="1600" b="1" dirty="0" err="1"/>
              <a:t>Instytut</a:t>
            </a:r>
            <a:r>
              <a:rPr lang="cs-CZ" sz="1600" b="1" dirty="0"/>
              <a:t> </a:t>
            </a:r>
            <a:r>
              <a:rPr lang="cs-CZ" sz="1600" b="1" dirty="0" err="1"/>
              <a:t>Techniki</a:t>
            </a:r>
            <a:r>
              <a:rPr lang="cs-CZ" sz="1600" b="1" dirty="0"/>
              <a:t>, </a:t>
            </a:r>
          </a:p>
          <a:p>
            <a:pPr lvl="1">
              <a:lnSpc>
                <a:spcPct val="110000"/>
              </a:lnSpc>
            </a:pPr>
            <a:r>
              <a:rPr lang="cs-CZ" sz="1600" b="1" dirty="0" err="1"/>
              <a:t>Uniwersytet</a:t>
            </a:r>
            <a:r>
              <a:rPr lang="cs-CZ" sz="1600" b="1" dirty="0"/>
              <a:t> </a:t>
            </a:r>
            <a:r>
              <a:rPr lang="cs-CZ" sz="1600" b="1" dirty="0" err="1"/>
              <a:t>Śląski</a:t>
            </a:r>
            <a:r>
              <a:rPr lang="cs-CZ" sz="1600" b="1" dirty="0"/>
              <a:t> w </a:t>
            </a:r>
            <a:r>
              <a:rPr lang="cs-CZ" sz="1600" b="1" dirty="0" err="1"/>
              <a:t>Katowicach</a:t>
            </a:r>
            <a:r>
              <a:rPr lang="cs-CZ" sz="1600" b="1" dirty="0"/>
              <a:t>, Katowice, </a:t>
            </a:r>
            <a:r>
              <a:rPr lang="cs-CZ" sz="1600" b="1" dirty="0" err="1"/>
              <a:t>Instytut</a:t>
            </a:r>
            <a:r>
              <a:rPr lang="cs-CZ" sz="1600" b="1" dirty="0"/>
              <a:t> Technologii i </a:t>
            </a:r>
            <a:r>
              <a:rPr lang="cs-CZ" sz="1600" b="1" dirty="0" err="1"/>
              <a:t>Mechatroniki</a:t>
            </a:r>
            <a:r>
              <a:rPr lang="cs-CZ" sz="1600" b="1" dirty="0"/>
              <a:t> a </a:t>
            </a:r>
            <a:r>
              <a:rPr lang="cs-CZ" sz="1600" b="1" dirty="0" err="1"/>
              <a:t>Instytut</a:t>
            </a:r>
            <a:r>
              <a:rPr lang="cs-CZ" sz="1600" b="1" dirty="0"/>
              <a:t> </a:t>
            </a:r>
            <a:r>
              <a:rPr lang="cs-CZ" sz="1600" b="1" dirty="0" err="1"/>
              <a:t>Nauki</a:t>
            </a:r>
            <a:r>
              <a:rPr lang="cs-CZ" sz="1600" b="1" dirty="0"/>
              <a:t> o </a:t>
            </a:r>
            <a:r>
              <a:rPr lang="cs-CZ" sz="1600" b="1" dirty="0" err="1"/>
              <a:t>Materiałach</a:t>
            </a:r>
            <a:r>
              <a:rPr lang="cs-CZ" sz="1600" b="1" dirty="0"/>
              <a:t>.   </a:t>
            </a:r>
          </a:p>
          <a:p>
            <a:pPr>
              <a:lnSpc>
                <a:spcPct val="110000"/>
              </a:lnSpc>
            </a:pPr>
            <a:r>
              <a:rPr lang="cs-CZ" b="1" dirty="0" smtClean="0"/>
              <a:t>Turecko</a:t>
            </a:r>
            <a:endParaRPr lang="cs-CZ" b="1" dirty="0"/>
          </a:p>
          <a:p>
            <a:pPr lvl="1">
              <a:lnSpc>
                <a:spcPct val="110000"/>
              </a:lnSpc>
            </a:pPr>
            <a:r>
              <a:rPr lang="cs-CZ" sz="1600" b="1" dirty="0" err="1"/>
              <a:t>Ondokuz</a:t>
            </a:r>
            <a:r>
              <a:rPr lang="cs-CZ" sz="1600" b="1" dirty="0"/>
              <a:t> </a:t>
            </a:r>
            <a:r>
              <a:rPr lang="cs-CZ" sz="1600" b="1" dirty="0" err="1"/>
              <a:t>Mayis</a:t>
            </a:r>
            <a:r>
              <a:rPr lang="cs-CZ" sz="1600" b="1" dirty="0"/>
              <a:t> </a:t>
            </a:r>
            <a:r>
              <a:rPr lang="cs-CZ" sz="1600" b="1" dirty="0" smtClean="0"/>
              <a:t>University.</a:t>
            </a:r>
            <a:endParaRPr lang="cs-CZ" sz="1600" b="1" dirty="0"/>
          </a:p>
          <a:p>
            <a:pPr marL="266700" lvl="1" indent="-266700">
              <a:lnSpc>
                <a:spcPct val="110000"/>
              </a:lnSpc>
              <a:spcBef>
                <a:spcPts val="984"/>
              </a:spcBef>
            </a:pPr>
            <a:r>
              <a:rPr lang="cs-CZ" sz="2000" b="1" dirty="0">
                <a:solidFill>
                  <a:schemeClr val="accent1"/>
                </a:solidFill>
              </a:rPr>
              <a:t>Slovinsko</a:t>
            </a:r>
          </a:p>
          <a:p>
            <a:pPr lvl="1">
              <a:lnSpc>
                <a:spcPct val="110000"/>
              </a:lnSpc>
            </a:pPr>
            <a:r>
              <a:rPr lang="cs-CZ" sz="1600" b="1" dirty="0"/>
              <a:t>Univerza v </a:t>
            </a:r>
            <a:r>
              <a:rPr lang="cs-CZ" sz="1600" b="1" dirty="0" err="1"/>
              <a:t>Mariboru</a:t>
            </a:r>
            <a:r>
              <a:rPr lang="cs-CZ" sz="1600" b="1" dirty="0"/>
              <a:t>, </a:t>
            </a:r>
            <a:r>
              <a:rPr lang="cs-CZ" sz="1600" b="1" dirty="0" err="1"/>
              <a:t>Maribor</a:t>
            </a:r>
            <a:r>
              <a:rPr lang="cs-CZ" sz="1600" b="1" dirty="0"/>
              <a:t>, </a:t>
            </a:r>
            <a:r>
              <a:rPr lang="cs-CZ" sz="1600" b="1" dirty="0" err="1" smtClean="0"/>
              <a:t>Fakulteta</a:t>
            </a:r>
            <a:r>
              <a:rPr lang="cs-CZ" sz="1600" b="1" dirty="0" smtClean="0"/>
              <a:t> </a:t>
            </a:r>
            <a:r>
              <a:rPr lang="cs-CZ" sz="1600" b="1" dirty="0"/>
              <a:t>za </a:t>
            </a:r>
            <a:r>
              <a:rPr lang="cs-CZ" sz="1600" b="1" dirty="0" err="1"/>
              <a:t>naravoslovje</a:t>
            </a:r>
            <a:r>
              <a:rPr lang="cs-CZ" sz="1600" b="1" dirty="0"/>
              <a:t> in matematiko</a:t>
            </a:r>
            <a:r>
              <a:rPr lang="cs-CZ" sz="1600" b="1" dirty="0" smtClean="0"/>
              <a:t>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</p:spPr>
        <p:txBody>
          <a:bodyPr/>
          <a:lstStyle/>
          <a:p>
            <a:r>
              <a:rPr lang="cs-CZ" dirty="0" smtClean="0"/>
              <a:t>Odkud lze přicestovat?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4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Kterých studijních oborů se mobility týkají?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Bakalářské studijní obory*</a:t>
            </a:r>
          </a:p>
          <a:p>
            <a:pPr lvl="1"/>
            <a:r>
              <a:rPr lang="cs-CZ" b="1" dirty="0" smtClean="0"/>
              <a:t>Základy technických věd a informačních technologií pro vzdělávání</a:t>
            </a:r>
            <a:endParaRPr lang="cs-CZ" dirty="0" smtClean="0"/>
          </a:p>
          <a:p>
            <a:pPr lvl="1"/>
            <a:r>
              <a:rPr lang="cs-CZ" b="1" dirty="0"/>
              <a:t>Informační </a:t>
            </a:r>
            <a:r>
              <a:rPr lang="cs-CZ" b="1" dirty="0" smtClean="0"/>
              <a:t>výchova </a:t>
            </a:r>
            <a:r>
              <a:rPr lang="cs-CZ" b="1" dirty="0"/>
              <a:t>se zaměřením na </a:t>
            </a:r>
            <a:r>
              <a:rPr lang="cs-CZ" b="1" dirty="0" smtClean="0"/>
              <a:t>vzdělávání</a:t>
            </a:r>
          </a:p>
          <a:p>
            <a:r>
              <a:rPr lang="cs-CZ" b="1" dirty="0" smtClean="0"/>
              <a:t>Magisterský studijní obor*</a:t>
            </a:r>
          </a:p>
          <a:p>
            <a:pPr lvl="1"/>
            <a:r>
              <a:rPr lang="cs-CZ" b="1" dirty="0"/>
              <a:t>Učitelství technické a informační výchovy pro střední školy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 </a:t>
            </a:r>
            <a:r>
              <a:rPr lang="cs-CZ" b="1" dirty="0"/>
              <a:t>2. stupeň </a:t>
            </a:r>
            <a:r>
              <a:rPr lang="cs-CZ" b="1" dirty="0" smtClean="0"/>
              <a:t>ZŠ</a:t>
            </a:r>
          </a:p>
          <a:p>
            <a:r>
              <a:rPr lang="cs-CZ" b="1" dirty="0" smtClean="0"/>
              <a:t>Doktorský </a:t>
            </a:r>
            <a:r>
              <a:rPr lang="cs-CZ" b="1" dirty="0"/>
              <a:t>studijní </a:t>
            </a:r>
            <a:r>
              <a:rPr lang="cs-CZ" b="1" dirty="0" smtClean="0"/>
              <a:t>program* </a:t>
            </a:r>
          </a:p>
          <a:p>
            <a:pPr lvl="1"/>
            <a:r>
              <a:rPr lang="cs-CZ" b="1" dirty="0" smtClean="0"/>
              <a:t>Didaktika informatiky</a:t>
            </a:r>
          </a:p>
          <a:p>
            <a:r>
              <a:rPr lang="cs-CZ" dirty="0" smtClean="0"/>
              <a:t>Podrobnosti o studijních oborech lze získat v systému STAG (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stag.upol.cz/</a:t>
            </a:r>
            <a:r>
              <a:rPr lang="cs-CZ" dirty="0" err="1" smtClean="0">
                <a:hlinkClick r:id="rId2"/>
              </a:rPr>
              <a:t>portal</a:t>
            </a:r>
            <a:r>
              <a:rPr lang="cs-CZ" dirty="0" smtClean="0">
                <a:hlinkClick r:id="rId2"/>
              </a:rPr>
              <a:t>/studium/</a:t>
            </a:r>
            <a:r>
              <a:rPr lang="cs-CZ" dirty="0" err="1" smtClean="0">
                <a:hlinkClick r:id="rId2"/>
              </a:rPr>
              <a:t>prohlizeni.html#app_content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* V zahraničí mohou mít obory jiné názvy, musí být však příbuzné.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Poznejte univerzitu a Olomouc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  <p:pic>
        <p:nvPicPr>
          <p:cNvPr id="6" name="Obrázek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4702">
            <a:off x="681619" y="2517230"/>
            <a:ext cx="2832761" cy="1593428"/>
          </a:xfrm>
          <a:prstGeom prst="rect">
            <a:avLst/>
          </a:prstGeom>
        </p:spPr>
      </p:pic>
      <p:pic>
        <p:nvPicPr>
          <p:cNvPr id="7" name="Obrázek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9859">
            <a:off x="5816462" y="2444407"/>
            <a:ext cx="2869589" cy="1614144"/>
          </a:xfrm>
          <a:prstGeom prst="rect">
            <a:avLst/>
          </a:prstGeom>
        </p:spPr>
      </p:pic>
      <p:pic>
        <p:nvPicPr>
          <p:cNvPr id="8" name="Obrázek 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0480">
            <a:off x="536589" y="4247224"/>
            <a:ext cx="2732278" cy="1536906"/>
          </a:xfrm>
          <a:prstGeom prst="rect">
            <a:avLst/>
          </a:prstGeom>
        </p:spPr>
      </p:pic>
      <p:pic>
        <p:nvPicPr>
          <p:cNvPr id="9" name="Obrázek 8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71743">
            <a:off x="5773447" y="4163723"/>
            <a:ext cx="2733289" cy="1537475"/>
          </a:xfrm>
          <a:prstGeom prst="rect">
            <a:avLst/>
          </a:prstGeom>
        </p:spPr>
      </p:pic>
      <p:pic>
        <p:nvPicPr>
          <p:cNvPr id="10" name="Obrázek 9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8608">
            <a:off x="3645663" y="2348473"/>
            <a:ext cx="2380696" cy="1339141"/>
          </a:xfrm>
          <a:prstGeom prst="rect">
            <a:avLst/>
          </a:prstGeom>
        </p:spPr>
      </p:pic>
      <p:pic>
        <p:nvPicPr>
          <p:cNvPr id="12" name="Obrázek 11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5054">
            <a:off x="2451148" y="3325979"/>
            <a:ext cx="2759694" cy="1552328"/>
          </a:xfrm>
          <a:prstGeom prst="rect">
            <a:avLst/>
          </a:prstGeom>
        </p:spPr>
      </p:pic>
      <p:pic>
        <p:nvPicPr>
          <p:cNvPr id="11" name="Obrázek 10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6655">
            <a:off x="3219319" y="4368956"/>
            <a:ext cx="3109752" cy="17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Koho kontaktovat?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60567"/>
            <a:ext cx="7637616" cy="3898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Vedoucího katedry </a:t>
            </a:r>
          </a:p>
          <a:p>
            <a:pPr marL="0" indent="0">
              <a:buNone/>
            </a:pPr>
            <a:r>
              <a:rPr lang="cs-CZ" sz="1400" b="1" dirty="0"/>
              <a:t>Doc. </a:t>
            </a:r>
            <a:r>
              <a:rPr lang="cs-CZ" sz="1400" b="1" dirty="0" smtClean="0"/>
              <a:t>PaedDr. PhDr</a:t>
            </a:r>
            <a:r>
              <a:rPr lang="cs-CZ" sz="1400" b="1" dirty="0"/>
              <a:t>. </a:t>
            </a:r>
            <a:r>
              <a:rPr lang="cs-CZ" sz="1400" b="1" dirty="0" smtClean="0"/>
              <a:t>Jiří Dostál, </a:t>
            </a:r>
            <a:r>
              <a:rPr lang="cs-CZ" sz="1400" b="1" dirty="0"/>
              <a:t>Ph.D.</a:t>
            </a:r>
          </a:p>
          <a:p>
            <a:pPr marL="0" indent="0">
              <a:buNone/>
            </a:pPr>
            <a:r>
              <a:rPr lang="cs-CZ" sz="1400" b="1" dirty="0"/>
              <a:t>E-</a:t>
            </a:r>
            <a:r>
              <a:rPr lang="fr-FR" sz="1400" b="1" dirty="0"/>
              <a:t>mail</a:t>
            </a:r>
            <a:r>
              <a:rPr lang="fr-FR" sz="1400" dirty="0"/>
              <a:t>: </a:t>
            </a:r>
            <a:r>
              <a:rPr lang="cs-CZ" sz="1400" dirty="0" smtClean="0">
                <a:hlinkClick r:id="rId2"/>
              </a:rPr>
              <a:t>j.dostal@upol.cz</a:t>
            </a:r>
            <a:r>
              <a:rPr lang="cs-CZ" sz="1400" dirty="0" smtClean="0"/>
              <a:t> 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Žižkovo nám. 5, Olomouc 771 40</a:t>
            </a:r>
          </a:p>
          <a:p>
            <a:pPr marL="0" indent="0">
              <a:buNone/>
            </a:pPr>
            <a:r>
              <a:rPr lang="cs-CZ" sz="1400" b="1" dirty="0"/>
              <a:t>T</a:t>
            </a:r>
            <a:r>
              <a:rPr lang="fr-FR" sz="1400" b="1" dirty="0"/>
              <a:t>el</a:t>
            </a:r>
            <a:r>
              <a:rPr lang="cs-CZ" sz="1400" b="1" dirty="0"/>
              <a:t>.</a:t>
            </a:r>
            <a:r>
              <a:rPr lang="fr-FR" sz="1400" dirty="0"/>
              <a:t>: 585 635 </a:t>
            </a:r>
            <a:r>
              <a:rPr lang="fr-FR" sz="1400" dirty="0" smtClean="0"/>
              <a:t>8</a:t>
            </a:r>
            <a:r>
              <a:rPr lang="cs-CZ" sz="1400" dirty="0" smtClean="0"/>
              <a:t>18</a:t>
            </a:r>
            <a:endParaRPr lang="cs-CZ" sz="1400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Erasmus koordinátora </a:t>
            </a:r>
          </a:p>
          <a:p>
            <a:pPr marL="0" indent="0">
              <a:buNone/>
            </a:pPr>
            <a:r>
              <a:rPr lang="cs-CZ" sz="1400" b="1" dirty="0" smtClean="0"/>
              <a:t>Doc</a:t>
            </a:r>
            <a:r>
              <a:rPr lang="cs-CZ" sz="1400" b="1" dirty="0"/>
              <a:t>. PhDr. Miroslav </a:t>
            </a:r>
            <a:r>
              <a:rPr lang="cs-CZ" sz="1400" b="1" dirty="0" err="1"/>
              <a:t>Chráska</a:t>
            </a:r>
            <a:r>
              <a:rPr lang="cs-CZ" sz="1400" b="1" dirty="0"/>
              <a:t>, </a:t>
            </a:r>
            <a:r>
              <a:rPr lang="cs-CZ" sz="1400" b="1" dirty="0" smtClean="0"/>
              <a:t>Ph.D.</a:t>
            </a:r>
          </a:p>
          <a:p>
            <a:pPr marL="0" indent="0">
              <a:buNone/>
            </a:pPr>
            <a:r>
              <a:rPr lang="cs-CZ" sz="1400" b="1" dirty="0" smtClean="0"/>
              <a:t>E-</a:t>
            </a:r>
            <a:r>
              <a:rPr lang="fr-FR" sz="1400" b="1" dirty="0" smtClean="0"/>
              <a:t>mail</a:t>
            </a:r>
            <a:r>
              <a:rPr lang="fr-FR" sz="1400" dirty="0"/>
              <a:t>: </a:t>
            </a:r>
            <a:r>
              <a:rPr lang="fr-FR" sz="1400" dirty="0" smtClean="0">
                <a:hlinkClick r:id="rId3"/>
              </a:rPr>
              <a:t>miroslav.chraska@upol.cz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Žižkovo nám. 5, Olomouc 771 </a:t>
            </a:r>
            <a:r>
              <a:rPr lang="cs-CZ" sz="1400" dirty="0" smtClean="0"/>
              <a:t>40</a:t>
            </a:r>
          </a:p>
          <a:p>
            <a:pPr marL="0" indent="0">
              <a:buNone/>
            </a:pPr>
            <a:r>
              <a:rPr lang="cs-CZ" sz="1400" b="1" dirty="0"/>
              <a:t>T</a:t>
            </a:r>
            <a:r>
              <a:rPr lang="fr-FR" sz="1400" b="1" dirty="0" smtClean="0"/>
              <a:t>el</a:t>
            </a:r>
            <a:r>
              <a:rPr lang="cs-CZ" sz="1400" b="1" dirty="0" smtClean="0"/>
              <a:t>.</a:t>
            </a:r>
            <a:r>
              <a:rPr lang="fr-FR" sz="1400" dirty="0" smtClean="0"/>
              <a:t>: </a:t>
            </a:r>
            <a:r>
              <a:rPr lang="fr-FR" sz="1400" dirty="0"/>
              <a:t>585 635 803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</Template>
  <TotalTime>1102</TotalTime>
  <Words>297</Words>
  <Application>Microsoft Office PowerPoint</Application>
  <PresentationFormat>Vlastní</PresentationFormat>
  <Paragraphs>62</Paragraphs>
  <Slides>10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Office</vt:lpstr>
      <vt:lpstr>Katedra technické a informační výchovy Pedagogická fakulta UP  Nabídka stáží pro studenty </vt:lpstr>
      <vt:lpstr>Kdo jsme? </vt:lpstr>
      <vt:lpstr>Olomouc – český Oxford </vt:lpstr>
      <vt:lpstr>Proč mobility a Erasmus+?</vt:lpstr>
      <vt:lpstr>Odkud lze přicestovat?</vt:lpstr>
      <vt:lpstr>Odkud lze přicestovat?</vt:lpstr>
      <vt:lpstr>Kterých studijních oborů se mobility týkají? </vt:lpstr>
      <vt:lpstr>Poznejte univerzitu a Olomouc</vt:lpstr>
      <vt:lpstr>Koho kontaktovat?</vt:lpstr>
      <vt:lpstr>Ještě váháte?  Přijeďte, těšíme se na Vás!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Částková</dc:creator>
  <cp:lastModifiedBy>Pavlína Částková</cp:lastModifiedBy>
  <cp:revision>80</cp:revision>
  <dcterms:created xsi:type="dcterms:W3CDTF">2016-11-25T20:21:30Z</dcterms:created>
  <dcterms:modified xsi:type="dcterms:W3CDTF">2016-11-29T18:13:16Z</dcterms:modified>
</cp:coreProperties>
</file>