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72" r:id="rId1"/>
  </p:sldMasterIdLst>
  <p:notesMasterIdLst>
    <p:notesMasterId r:id="rId17"/>
  </p:notesMasterIdLst>
  <p:sldIdLst>
    <p:sldId id="256" r:id="rId2"/>
    <p:sldId id="309" r:id="rId3"/>
    <p:sldId id="312" r:id="rId4"/>
    <p:sldId id="317" r:id="rId5"/>
    <p:sldId id="257" r:id="rId6"/>
    <p:sldId id="258" r:id="rId7"/>
    <p:sldId id="261" r:id="rId8"/>
    <p:sldId id="313" r:id="rId9"/>
    <p:sldId id="314" r:id="rId10"/>
    <p:sldId id="315" r:id="rId11"/>
    <p:sldId id="299" r:id="rId12"/>
    <p:sldId id="300" r:id="rId13"/>
    <p:sldId id="308" r:id="rId14"/>
    <p:sldId id="311" r:id="rId15"/>
    <p:sldId id="316" r:id="rId16"/>
  </p:sldIdLst>
  <p:sldSz cx="12192000" cy="6858000"/>
  <p:notesSz cx="6858000" cy="9144000"/>
  <p:embeddedFontLst>
    <p:embeddedFont>
      <p:font typeface="Technika" panose="020B0604020202020204" charset="-18"/>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Technika-Bold" panose="00000600000000000000" charset="-18"/>
      <p:regular r:id="rId26"/>
      <p:bold r:id="rId27"/>
      <p:italic r:id="rId28"/>
      <p:boldItalic r:id="rId29"/>
    </p:embeddedFont>
    <p:embeddedFont>
      <p:font typeface="SimSun" panose="02010600030101010101" pitchFamily="2" charset="-122"/>
      <p:regular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08B18F-5809-41DE-BA6F-20F315EC764C}" type="datetimeFigureOut">
              <a:rPr lang="cs-CZ" smtClean="0"/>
              <a:t>8.9.2023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6FFB9-22D8-4237-A6AF-00B42F52E2F9}" type="slidenum">
              <a:rPr lang="cs-CZ" smtClean="0"/>
              <a:t>‹#›</a:t>
            </a:fld>
            <a:endParaRPr lang="cs-CZ"/>
          </a:p>
        </p:txBody>
      </p:sp>
    </p:spTree>
    <p:extLst>
      <p:ext uri="{BB962C8B-B14F-4D97-AF65-F5344CB8AC3E}">
        <p14:creationId xmlns:p14="http://schemas.microsoft.com/office/powerpoint/2010/main" val="411684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1</a:t>
            </a:fld>
            <a:endParaRPr lang="cs-CZ"/>
          </a:p>
        </p:txBody>
      </p:sp>
    </p:spTree>
    <p:extLst>
      <p:ext uri="{BB962C8B-B14F-4D97-AF65-F5344CB8AC3E}">
        <p14:creationId xmlns:p14="http://schemas.microsoft.com/office/powerpoint/2010/main" val="4017244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10</a:t>
            </a:fld>
            <a:endParaRPr lang="cs-CZ"/>
          </a:p>
        </p:txBody>
      </p:sp>
    </p:spTree>
    <p:extLst>
      <p:ext uri="{BB962C8B-B14F-4D97-AF65-F5344CB8AC3E}">
        <p14:creationId xmlns:p14="http://schemas.microsoft.com/office/powerpoint/2010/main" val="288903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11</a:t>
            </a:fld>
            <a:endParaRPr lang="cs-CZ"/>
          </a:p>
        </p:txBody>
      </p:sp>
    </p:spTree>
    <p:extLst>
      <p:ext uri="{BB962C8B-B14F-4D97-AF65-F5344CB8AC3E}">
        <p14:creationId xmlns:p14="http://schemas.microsoft.com/office/powerpoint/2010/main" val="2167762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12</a:t>
            </a:fld>
            <a:endParaRPr lang="cs-CZ"/>
          </a:p>
        </p:txBody>
      </p:sp>
    </p:spTree>
    <p:extLst>
      <p:ext uri="{BB962C8B-B14F-4D97-AF65-F5344CB8AC3E}">
        <p14:creationId xmlns:p14="http://schemas.microsoft.com/office/powerpoint/2010/main" val="2563846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13</a:t>
            </a:fld>
            <a:endParaRPr lang="cs-CZ"/>
          </a:p>
        </p:txBody>
      </p:sp>
    </p:spTree>
    <p:extLst>
      <p:ext uri="{BB962C8B-B14F-4D97-AF65-F5344CB8AC3E}">
        <p14:creationId xmlns:p14="http://schemas.microsoft.com/office/powerpoint/2010/main" val="2972225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14</a:t>
            </a:fld>
            <a:endParaRPr lang="cs-CZ"/>
          </a:p>
        </p:txBody>
      </p:sp>
    </p:spTree>
    <p:extLst>
      <p:ext uri="{BB962C8B-B14F-4D97-AF65-F5344CB8AC3E}">
        <p14:creationId xmlns:p14="http://schemas.microsoft.com/office/powerpoint/2010/main" val="1654786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15</a:t>
            </a:fld>
            <a:endParaRPr lang="cs-CZ"/>
          </a:p>
        </p:txBody>
      </p:sp>
    </p:spTree>
    <p:extLst>
      <p:ext uri="{BB962C8B-B14F-4D97-AF65-F5344CB8AC3E}">
        <p14:creationId xmlns:p14="http://schemas.microsoft.com/office/powerpoint/2010/main" val="239378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2</a:t>
            </a:fld>
            <a:endParaRPr lang="cs-CZ"/>
          </a:p>
        </p:txBody>
      </p:sp>
    </p:spTree>
    <p:extLst>
      <p:ext uri="{BB962C8B-B14F-4D97-AF65-F5344CB8AC3E}">
        <p14:creationId xmlns:p14="http://schemas.microsoft.com/office/powerpoint/2010/main" val="180947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3</a:t>
            </a:fld>
            <a:endParaRPr lang="cs-CZ"/>
          </a:p>
        </p:txBody>
      </p:sp>
    </p:spTree>
    <p:extLst>
      <p:ext uri="{BB962C8B-B14F-4D97-AF65-F5344CB8AC3E}">
        <p14:creationId xmlns:p14="http://schemas.microsoft.com/office/powerpoint/2010/main" val="2337049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4</a:t>
            </a:fld>
            <a:endParaRPr lang="cs-CZ"/>
          </a:p>
        </p:txBody>
      </p:sp>
    </p:spTree>
    <p:extLst>
      <p:ext uri="{BB962C8B-B14F-4D97-AF65-F5344CB8AC3E}">
        <p14:creationId xmlns:p14="http://schemas.microsoft.com/office/powerpoint/2010/main" val="240274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5</a:t>
            </a:fld>
            <a:endParaRPr lang="cs-CZ"/>
          </a:p>
        </p:txBody>
      </p:sp>
    </p:spTree>
    <p:extLst>
      <p:ext uri="{BB962C8B-B14F-4D97-AF65-F5344CB8AC3E}">
        <p14:creationId xmlns:p14="http://schemas.microsoft.com/office/powerpoint/2010/main" val="2094257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6</a:t>
            </a:fld>
            <a:endParaRPr lang="cs-CZ"/>
          </a:p>
        </p:txBody>
      </p:sp>
    </p:spTree>
    <p:extLst>
      <p:ext uri="{BB962C8B-B14F-4D97-AF65-F5344CB8AC3E}">
        <p14:creationId xmlns:p14="http://schemas.microsoft.com/office/powerpoint/2010/main" val="58150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7</a:t>
            </a:fld>
            <a:endParaRPr lang="cs-CZ"/>
          </a:p>
        </p:txBody>
      </p:sp>
    </p:spTree>
    <p:extLst>
      <p:ext uri="{BB962C8B-B14F-4D97-AF65-F5344CB8AC3E}">
        <p14:creationId xmlns:p14="http://schemas.microsoft.com/office/powerpoint/2010/main" val="2226359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8</a:t>
            </a:fld>
            <a:endParaRPr lang="cs-CZ"/>
          </a:p>
        </p:txBody>
      </p:sp>
    </p:spTree>
    <p:extLst>
      <p:ext uri="{BB962C8B-B14F-4D97-AF65-F5344CB8AC3E}">
        <p14:creationId xmlns:p14="http://schemas.microsoft.com/office/powerpoint/2010/main" val="334892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406FFB9-22D8-4237-A6AF-00B42F52E2F9}" type="slidenum">
              <a:rPr lang="cs-CZ" smtClean="0"/>
              <a:t>9</a:t>
            </a:fld>
            <a:endParaRPr lang="cs-CZ"/>
          </a:p>
        </p:txBody>
      </p:sp>
    </p:spTree>
    <p:extLst>
      <p:ext uri="{BB962C8B-B14F-4D97-AF65-F5344CB8AC3E}">
        <p14:creationId xmlns:p14="http://schemas.microsoft.com/office/powerpoint/2010/main" val="1300000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5669E0E-564A-4C50-B50C-EA9026FB48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31"/>
            <a:ext cx="12192000" cy="6858000"/>
          </a:xfrm>
          <a:prstGeom prst="rect">
            <a:avLst/>
          </a:prstGeom>
        </p:spPr>
      </p:pic>
      <p:sp>
        <p:nvSpPr>
          <p:cNvPr id="2" name="Title 1"/>
          <p:cNvSpPr>
            <a:spLocks noGrp="1"/>
          </p:cNvSpPr>
          <p:nvPr>
            <p:ph type="ctrTitle" hasCustomPrompt="1"/>
          </p:nvPr>
        </p:nvSpPr>
        <p:spPr>
          <a:xfrm>
            <a:off x="1464730" y="1800000"/>
            <a:ext cx="10315592" cy="1446663"/>
          </a:xfrm>
        </p:spPr>
        <p:txBody>
          <a:bodyPr anchor="t"/>
          <a:lstStyle>
            <a:lvl1pPr algn="l">
              <a:defRPr lang="cs-CZ" sz="4800" b="1" i="0" u="none" strike="noStrike" kern="4800" baseline="0" smtClean="0">
                <a:solidFill>
                  <a:schemeClr val="bg1"/>
                </a:solidFill>
                <a:latin typeface="Technika-Bold" panose="00000600000000000000" pitchFamily="50" charset="-18"/>
              </a:defRPr>
            </a:lvl1pPr>
          </a:lstStyle>
          <a:p>
            <a:r>
              <a:rPr lang="cs-CZ" sz="4800" b="1" i="0" u="none" strike="noStrike" baseline="0" dirty="0">
                <a:latin typeface="Technika-Bold" panose="00000600000000000000" pitchFamily="50" charset="-18"/>
              </a:rPr>
              <a:t>TITUL PREZENTACE</a:t>
            </a:r>
            <a:br>
              <a:rPr lang="cs-CZ" sz="4800" b="1" i="0" u="none" strike="noStrike" baseline="0" dirty="0">
                <a:latin typeface="Technika-Bold" panose="00000600000000000000" pitchFamily="50" charset="-18"/>
              </a:rPr>
            </a:br>
            <a:r>
              <a:rPr lang="cs-CZ" sz="4800" b="1" i="0" u="none" strike="noStrike" baseline="0" dirty="0">
                <a:latin typeface="Technika-Bold" panose="00000600000000000000" pitchFamily="50" charset="-18"/>
              </a:rPr>
              <a:t>PODTITUL</a:t>
            </a:r>
            <a:endParaRPr lang="en-US" dirty="0"/>
          </a:p>
        </p:txBody>
      </p:sp>
      <p:sp>
        <p:nvSpPr>
          <p:cNvPr id="3" name="Subtitle 2"/>
          <p:cNvSpPr>
            <a:spLocks noGrp="1"/>
          </p:cNvSpPr>
          <p:nvPr>
            <p:ph type="subTitle" idx="1" hasCustomPrompt="1"/>
          </p:nvPr>
        </p:nvSpPr>
        <p:spPr>
          <a:xfrm>
            <a:off x="1464728" y="3441731"/>
            <a:ext cx="10315591" cy="1771721"/>
          </a:xfrm>
        </p:spPr>
        <p:txBody>
          <a:bodyPr/>
          <a:lstStyle>
            <a:lvl1pPr marL="0" indent="0" algn="l">
              <a:buNone/>
              <a:defRPr lang="cs-CZ" sz="2400" b="1" i="0" u="none" strike="noStrike" kern="2800" baseline="0" smtClean="0">
                <a:solidFill>
                  <a:schemeClr val="bg1"/>
                </a:solidFill>
                <a:latin typeface="Technika-Bold" panose="00000600000000000000" pitchFamily="50" charset="-18"/>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cs-CZ" dirty="0"/>
              <a:t>NÁZEV FAKULTY A PRACOVIŠTĚ</a:t>
            </a:r>
            <a:r>
              <a:rPr lang="en-US" dirty="0"/>
              <a:t/>
            </a:r>
            <a:br>
              <a:rPr lang="en-US" dirty="0"/>
            </a:br>
            <a:r>
              <a:rPr lang="cs-CZ" dirty="0"/>
              <a:t>AUTOR/TITUL JMÉNO PŘÍJMENÍ</a:t>
            </a:r>
            <a:r>
              <a:rPr lang="en-US" dirty="0"/>
              <a:t/>
            </a:r>
            <a:br>
              <a:rPr lang="en-US" dirty="0"/>
            </a:br>
            <a:r>
              <a:rPr lang="cs-CZ" dirty="0"/>
              <a:t>DATUM</a:t>
            </a:r>
          </a:p>
        </p:txBody>
      </p:sp>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5" y="360000"/>
            <a:ext cx="2362577" cy="1152000"/>
          </a:xfrm>
          <a:prstGeom prst="rect">
            <a:avLst/>
          </a:prstGeom>
        </p:spPr>
      </p:pic>
    </p:spTree>
    <p:extLst>
      <p:ext uri="{BB962C8B-B14F-4D97-AF65-F5344CB8AC3E}">
        <p14:creationId xmlns:p14="http://schemas.microsoft.com/office/powerpoint/2010/main" val="14979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868BFBA-D657-4A5E-939C-808720AB1F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https://www.email.cz/download/i/J_cdaADwWifiayZrAXd9jpkdWor_gYe_4QlhA3zsTzSB0jpv76wY4UUYT-LRJNvubDBn-to/logo_cvut.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0000" y="360006"/>
            <a:ext cx="2361064" cy="115213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hasCustomPrompt="1"/>
          </p:nvPr>
        </p:nvSpPr>
        <p:spPr>
          <a:xfrm>
            <a:off x="1464730" y="1800000"/>
            <a:ext cx="10315592" cy="1446663"/>
          </a:xfrm>
        </p:spPr>
        <p:txBody>
          <a:bodyPr anchor="t"/>
          <a:lstStyle>
            <a:lvl1pPr algn="l">
              <a:defRPr lang="cs-CZ" sz="4800" b="1" i="0" u="none" strike="noStrike" kern="4800" baseline="0" smtClean="0">
                <a:solidFill>
                  <a:schemeClr val="tx1"/>
                </a:solidFill>
                <a:latin typeface="Technika-Bold" panose="00000600000000000000" pitchFamily="50" charset="-18"/>
              </a:defRPr>
            </a:lvl1pPr>
          </a:lstStyle>
          <a:p>
            <a:r>
              <a:rPr lang="cs-CZ" sz="4800" b="1" i="0" u="none" strike="noStrike" baseline="0" dirty="0">
                <a:latin typeface="Technika-Bold" panose="00000600000000000000" pitchFamily="50" charset="-18"/>
              </a:rPr>
              <a:t>TITUL PREZENTACE</a:t>
            </a:r>
            <a:br>
              <a:rPr lang="cs-CZ" sz="4800" b="1" i="0" u="none" strike="noStrike" baseline="0" dirty="0">
                <a:latin typeface="Technika-Bold" panose="00000600000000000000" pitchFamily="50" charset="-18"/>
              </a:rPr>
            </a:br>
            <a:r>
              <a:rPr lang="cs-CZ" sz="4800" b="1" i="0" u="none" strike="noStrike" baseline="0" dirty="0">
                <a:latin typeface="Technika-Bold" panose="00000600000000000000" pitchFamily="50" charset="-18"/>
              </a:rPr>
              <a:t>PODTITUL</a:t>
            </a:r>
            <a:endParaRPr lang="en-US" dirty="0"/>
          </a:p>
        </p:txBody>
      </p:sp>
      <p:sp>
        <p:nvSpPr>
          <p:cNvPr id="9" name="Subtitle 2"/>
          <p:cNvSpPr>
            <a:spLocks noGrp="1"/>
          </p:cNvSpPr>
          <p:nvPr>
            <p:ph type="subTitle" idx="1" hasCustomPrompt="1"/>
          </p:nvPr>
        </p:nvSpPr>
        <p:spPr>
          <a:xfrm>
            <a:off x="1464728" y="3441731"/>
            <a:ext cx="10315591" cy="1771721"/>
          </a:xfrm>
        </p:spPr>
        <p:txBody>
          <a:bodyPr/>
          <a:lstStyle>
            <a:lvl1pPr marL="0" indent="0" algn="l">
              <a:buNone/>
              <a:defRPr lang="cs-CZ" sz="2400" b="1" i="0" u="none" strike="noStrike" kern="2800" baseline="0" smtClean="0">
                <a:solidFill>
                  <a:schemeClr val="tx1"/>
                </a:solidFill>
                <a:latin typeface="Technika-Bold" panose="00000600000000000000" pitchFamily="50" charset="-18"/>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cs-CZ" dirty="0"/>
              <a:t>NÁZEV FAKULTY A PRACOVIŠTĚ</a:t>
            </a:r>
            <a:r>
              <a:rPr lang="en-US" dirty="0"/>
              <a:t/>
            </a:r>
            <a:br>
              <a:rPr lang="en-US" dirty="0"/>
            </a:br>
            <a:r>
              <a:rPr lang="cs-CZ" dirty="0"/>
              <a:t>AUTOR/TITUL JMÉNO PŘÍJMENÍ</a:t>
            </a:r>
            <a:r>
              <a:rPr lang="en-US" dirty="0"/>
              <a:t/>
            </a:r>
            <a:br>
              <a:rPr lang="en-US" dirty="0"/>
            </a:br>
            <a:r>
              <a:rPr lang="cs-CZ" dirty="0"/>
              <a:t>DATUM</a:t>
            </a:r>
          </a:p>
        </p:txBody>
      </p:sp>
    </p:spTree>
    <p:extLst>
      <p:ext uri="{BB962C8B-B14F-4D97-AF65-F5344CB8AC3E}">
        <p14:creationId xmlns:p14="http://schemas.microsoft.com/office/powerpoint/2010/main" val="105716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2597" y="1800000"/>
            <a:ext cx="10365226" cy="1087934"/>
          </a:xfrm>
        </p:spPr>
        <p:txBody>
          <a:bodyPr anchor="t"/>
          <a:lstStyle>
            <a:lvl1pPr>
              <a:defRPr sz="2800" kern="2800" baseline="0">
                <a:latin typeface="Technika-Bold" panose="00000600000000000000" pitchFamily="50" charset="-18"/>
              </a:defRPr>
            </a:lvl1pPr>
          </a:lstStyle>
          <a:p>
            <a:r>
              <a:rPr lang="cs-CZ" dirty="0"/>
              <a:t>PODTITUL</a:t>
            </a:r>
            <a:endParaRPr lang="en-US" dirty="0"/>
          </a:p>
        </p:txBody>
      </p:sp>
      <p:sp>
        <p:nvSpPr>
          <p:cNvPr id="3" name="Content Placeholder 2"/>
          <p:cNvSpPr>
            <a:spLocks noGrp="1"/>
          </p:cNvSpPr>
          <p:nvPr>
            <p:ph idx="1" hasCustomPrompt="1"/>
          </p:nvPr>
        </p:nvSpPr>
        <p:spPr>
          <a:xfrm>
            <a:off x="1462594" y="3059766"/>
            <a:ext cx="10365223" cy="3412286"/>
          </a:xfrm>
        </p:spPr>
        <p:txBody>
          <a:bodyPr>
            <a:normAutofit/>
          </a:bodyPr>
          <a:lstStyle>
            <a:lvl1pPr marL="0" indent="0">
              <a:buNone/>
              <a:defRPr sz="2000" kern="3000" baseline="0">
                <a:latin typeface="Technika-Bold" panose="00000600000000000000" pitchFamily="50" charset="-18"/>
              </a:defRPr>
            </a:lvl1pPr>
          </a:lstStyle>
          <a:p>
            <a:pPr lvl="0"/>
            <a:r>
              <a:rPr lang="cs-CZ" dirty="0"/>
              <a:t>VLOŽIT TEXT</a:t>
            </a:r>
            <a:endParaRPr lang="en-US" dirty="0"/>
          </a:p>
        </p:txBody>
      </p:sp>
    </p:spTree>
    <p:extLst>
      <p:ext uri="{BB962C8B-B14F-4D97-AF65-F5344CB8AC3E}">
        <p14:creationId xmlns:p14="http://schemas.microsoft.com/office/powerpoint/2010/main" val="27684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67543" y="1800000"/>
            <a:ext cx="10262129" cy="4702629"/>
          </a:xfrm>
        </p:spPr>
        <p:txBody>
          <a:bodyPr>
            <a:normAutofit/>
          </a:bodyPr>
          <a:lstStyle>
            <a:lvl1pPr marL="0" indent="0">
              <a:buNone/>
              <a:defRPr sz="2000" kern="3000" baseline="0">
                <a:latin typeface="Technika-Bold" panose="00000600000000000000" pitchFamily="50" charset="-18"/>
              </a:defRPr>
            </a:lvl1pPr>
          </a:lstStyle>
          <a:p>
            <a:pPr lvl="0"/>
            <a:r>
              <a:rPr lang="cs-CZ" dirty="0"/>
              <a:t>VLOŽIT OBRÁZEK</a:t>
            </a:r>
            <a:endParaRPr lang="en-US" dirty="0"/>
          </a:p>
        </p:txBody>
      </p:sp>
    </p:spTree>
    <p:extLst>
      <p:ext uri="{BB962C8B-B14F-4D97-AF65-F5344CB8AC3E}">
        <p14:creationId xmlns:p14="http://schemas.microsoft.com/office/powerpoint/2010/main" val="123419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rázek">
    <p:spTree>
      <p:nvGrpSpPr>
        <p:cNvPr id="1" name=""/>
        <p:cNvGrpSpPr/>
        <p:nvPr/>
      </p:nvGrpSpPr>
      <p:grpSpPr>
        <a:xfrm>
          <a:off x="0" y="0"/>
          <a:ext cx="0" cy="0"/>
          <a:chOff x="0" y="0"/>
          <a:chExt cx="0" cy="0"/>
        </a:xfrm>
      </p:grpSpPr>
      <p:sp>
        <p:nvSpPr>
          <p:cNvPr id="4" name="Obdélník 3"/>
          <p:cNvSpPr/>
          <p:nvPr userDrawn="1"/>
        </p:nvSpPr>
        <p:spPr>
          <a:xfrm>
            <a:off x="2756854" y="368300"/>
            <a:ext cx="9184943" cy="12284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sz="1800"/>
          </a:p>
        </p:txBody>
      </p:sp>
      <p:sp>
        <p:nvSpPr>
          <p:cNvPr id="3" name="Content Placeholder 2"/>
          <p:cNvSpPr>
            <a:spLocks noGrp="1"/>
          </p:cNvSpPr>
          <p:nvPr>
            <p:ph idx="1" hasCustomPrompt="1"/>
          </p:nvPr>
        </p:nvSpPr>
        <p:spPr>
          <a:xfrm>
            <a:off x="360000" y="360000"/>
            <a:ext cx="11473200" cy="6138000"/>
          </a:xfrm>
        </p:spPr>
        <p:txBody>
          <a:bodyPr>
            <a:normAutofit/>
          </a:bodyPr>
          <a:lstStyle>
            <a:lvl1pPr marL="0" indent="0" algn="ctr">
              <a:buNone/>
              <a:defRPr sz="2000" kern="3000" baseline="0">
                <a:latin typeface="Technika-Bold" panose="00000600000000000000" pitchFamily="50" charset="-18"/>
              </a:defRPr>
            </a:lvl1pPr>
          </a:lstStyle>
          <a:p>
            <a:pPr lvl="0"/>
            <a:r>
              <a:rPr lang="cs-CZ" dirty="0"/>
              <a:t>VLOŽIT OBRÁZEK</a:t>
            </a:r>
            <a:endParaRPr lang="en-US" dirty="0"/>
          </a:p>
        </p:txBody>
      </p:sp>
    </p:spTree>
    <p:extLst>
      <p:ext uri="{BB962C8B-B14F-4D97-AF65-F5344CB8AC3E}">
        <p14:creationId xmlns:p14="http://schemas.microsoft.com/office/powerpoint/2010/main" val="142073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D4D7C788-CE6A-804C-8763-3898310AB87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455713" y="1421067"/>
            <a:ext cx="10515600" cy="1325563"/>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1455713" y="2746628"/>
            <a:ext cx="10515600" cy="39449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pic>
        <p:nvPicPr>
          <p:cNvPr id="1026" name="Picture 2" descr="https://www.email.cz/download/i/J_cdaADwWifiayZrAXd9jpkdWor_gYe_4QlhA3zsTzSB0jpv76wY4UUYT-LRJNvubDBn-to/logo_cvut.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60000" y="360006"/>
            <a:ext cx="2361064" cy="1152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3655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5" r:id="rId4"/>
    <p:sldLayoutId id="2147483684" r:id="rId5"/>
  </p:sldLayoutIdLst>
  <p:txStyles>
    <p:titleStyle>
      <a:lvl1pPr algn="l" defTabSz="914354" rtl="0" eaLnBrk="1" latinLnBrk="0" hangingPunct="1">
        <a:lnSpc>
          <a:spcPct val="90000"/>
        </a:lnSpc>
        <a:spcBef>
          <a:spcPct val="0"/>
        </a:spcBef>
        <a:buNone/>
        <a:defRPr sz="4400" kern="1200">
          <a:solidFill>
            <a:schemeClr val="tx1"/>
          </a:solidFill>
          <a:latin typeface="Technika-Bold" panose="00000600000000000000" pitchFamily="50" charset="-18"/>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Technika" panose="00000600000000000000" pitchFamily="50" charset="-18"/>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175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paqresearch.cz/post/duvera_v_demokracii"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kosmas.cz/knihy/517105/velky-muz-sveta/"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D122CF-4CA6-43F8-BD7C-7A643DD6FF09}"/>
              </a:ext>
            </a:extLst>
          </p:cNvPr>
          <p:cNvSpPr>
            <a:spLocks noGrp="1"/>
          </p:cNvSpPr>
          <p:nvPr>
            <p:ph type="ctrTitle"/>
          </p:nvPr>
        </p:nvSpPr>
        <p:spPr>
          <a:xfrm>
            <a:off x="1464730" y="1800001"/>
            <a:ext cx="10315592" cy="1348552"/>
          </a:xfrm>
        </p:spPr>
        <p:txBody>
          <a:bodyPr>
            <a:normAutofit/>
          </a:bodyPr>
          <a:lstStyle/>
          <a:p>
            <a:pPr algn="ctr"/>
            <a:r>
              <a:rPr lang="cs-CZ" sz="3600" i="1" u="none" strike="noStrike" baseline="0" dirty="0">
                <a:latin typeface="Times New Roman" panose="02020603050405020304" pitchFamily="18" charset="0"/>
              </a:rPr>
              <a:t>(Ne)budování státu po vzniku ČR </a:t>
            </a:r>
            <a:r>
              <a:rPr lang="cs-CZ" sz="3600" i="0" u="none" strike="noStrike" baseline="0" dirty="0">
                <a:latin typeface="Times New Roman" panose="02020603050405020304" pitchFamily="18" charset="0"/>
              </a:rPr>
              <a:t> </a:t>
            </a:r>
            <a:endParaRPr lang="cs-CZ" sz="3600" dirty="0">
              <a:latin typeface="Calibri" panose="020F0502020204030204" pitchFamily="34" charset="0"/>
              <a:cs typeface="Calibri" panose="020F0502020204030204" pitchFamily="34" charset="0"/>
            </a:endParaRPr>
          </a:p>
        </p:txBody>
      </p:sp>
      <p:sp>
        <p:nvSpPr>
          <p:cNvPr id="3" name="Podnadpis 2">
            <a:extLst>
              <a:ext uri="{FF2B5EF4-FFF2-40B4-BE49-F238E27FC236}">
                <a16:creationId xmlns:a16="http://schemas.microsoft.com/office/drawing/2014/main" id="{A2A417E5-8107-4BDC-B167-8D3717B390E5}"/>
              </a:ext>
            </a:extLst>
          </p:cNvPr>
          <p:cNvSpPr>
            <a:spLocks noGrp="1"/>
          </p:cNvSpPr>
          <p:nvPr>
            <p:ph type="subTitle" idx="1"/>
          </p:nvPr>
        </p:nvSpPr>
        <p:spPr>
          <a:xfrm>
            <a:off x="1464728" y="3441731"/>
            <a:ext cx="10315591" cy="3270154"/>
          </a:xfrm>
        </p:spPr>
        <p:txBody>
          <a:bodyPr>
            <a:noAutofit/>
          </a:bodyPr>
          <a:lstStyle/>
          <a:p>
            <a:pPr algn="ctr">
              <a:spcBef>
                <a:spcPts val="0"/>
              </a:spcBef>
            </a:pPr>
            <a:endParaRPr lang="cs-CZ" sz="3200" dirty="0">
              <a:latin typeface="Calibri" panose="020F0502020204030204" pitchFamily="34" charset="0"/>
              <a:cs typeface="Calibri" panose="020F0502020204030204" pitchFamily="34" charset="0"/>
            </a:endParaRPr>
          </a:p>
          <a:p>
            <a:pPr algn="ctr">
              <a:spcBef>
                <a:spcPts val="0"/>
              </a:spcBef>
            </a:pPr>
            <a:r>
              <a:rPr lang="cs-CZ" sz="3200" dirty="0">
                <a:latin typeface="Calibri" panose="020F0502020204030204" pitchFamily="34" charset="0"/>
                <a:cs typeface="Calibri" panose="020F0502020204030204" pitchFamily="34" charset="0"/>
              </a:rPr>
              <a:t>Vladimíra Dvořáková</a:t>
            </a:r>
          </a:p>
          <a:p>
            <a:pPr algn="ctr">
              <a:spcBef>
                <a:spcPts val="0"/>
              </a:spcBef>
            </a:pPr>
            <a:r>
              <a:rPr lang="cs-CZ" sz="3200" dirty="0">
                <a:latin typeface="Calibri" panose="020F0502020204030204" pitchFamily="34" charset="0"/>
                <a:cs typeface="Calibri" panose="020F0502020204030204" pitchFamily="34" charset="0"/>
              </a:rPr>
              <a:t>XXX. Letní škola výchovy k občanství a demokracii</a:t>
            </a:r>
          </a:p>
          <a:p>
            <a:pPr algn="ctr">
              <a:spcBef>
                <a:spcPts val="0"/>
              </a:spcBef>
            </a:pPr>
            <a:r>
              <a:rPr lang="cs-CZ" sz="3200" dirty="0">
                <a:latin typeface="Calibri" panose="020F0502020204030204" pitchFamily="34" charset="0"/>
                <a:cs typeface="Calibri" panose="020F0502020204030204" pitchFamily="34" charset="0"/>
              </a:rPr>
              <a:t>Olomouc</a:t>
            </a:r>
          </a:p>
          <a:p>
            <a:pPr algn="ctr">
              <a:spcBef>
                <a:spcPts val="0"/>
              </a:spcBef>
            </a:pPr>
            <a:r>
              <a:rPr lang="cs-CZ" sz="3200" dirty="0">
                <a:latin typeface="Calibri" panose="020F0502020204030204" pitchFamily="34" charset="0"/>
                <a:cs typeface="Calibri" panose="020F0502020204030204" pitchFamily="34" charset="0"/>
              </a:rPr>
              <a:t>21.-23.8.2023</a:t>
            </a:r>
          </a:p>
          <a:p>
            <a:pPr algn="ctr">
              <a:spcBef>
                <a:spcPts val="600"/>
              </a:spcBef>
            </a:pPr>
            <a:r>
              <a:rPr lang="cs-CZ" dirty="0"/>
              <a:t> </a:t>
            </a:r>
            <a:endParaRPr lang="cs-C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8764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85B035-AFB8-4EAD-A5F4-006716250364}"/>
              </a:ext>
            </a:extLst>
          </p:cNvPr>
          <p:cNvSpPr>
            <a:spLocks noGrp="1"/>
          </p:cNvSpPr>
          <p:nvPr>
            <p:ph type="title"/>
          </p:nvPr>
        </p:nvSpPr>
        <p:spPr/>
        <p:txBody>
          <a:bodyPr/>
          <a:lstStyle/>
          <a:p>
            <a:pPr algn="ctr"/>
            <a:r>
              <a:rPr lang="cs-CZ" dirty="0"/>
              <a:t>Současné tendence v proměnách režimů</a:t>
            </a:r>
            <a:br>
              <a:rPr lang="cs-CZ" dirty="0"/>
            </a:br>
            <a:endParaRPr lang="cs-CZ" dirty="0"/>
          </a:p>
        </p:txBody>
      </p:sp>
      <p:sp>
        <p:nvSpPr>
          <p:cNvPr id="3" name="Zástupný symbol pro obsah 2">
            <a:extLst>
              <a:ext uri="{FF2B5EF4-FFF2-40B4-BE49-F238E27FC236}">
                <a16:creationId xmlns:a16="http://schemas.microsoft.com/office/drawing/2014/main" id="{6636C27F-708E-4605-BB61-1B8BCFF33123}"/>
              </a:ext>
            </a:extLst>
          </p:cNvPr>
          <p:cNvSpPr>
            <a:spLocks noGrp="1"/>
          </p:cNvSpPr>
          <p:nvPr>
            <p:ph idx="1"/>
          </p:nvPr>
        </p:nvSpPr>
        <p:spPr/>
        <p:txBody>
          <a:bodyPr>
            <a:normAutofit fontScale="85000" lnSpcReduction="20000"/>
          </a:bodyPr>
          <a:lstStyle/>
          <a:p>
            <a:pPr marL="342900" indent="-342900">
              <a:buFont typeface="Arial" panose="020B0604020202020204" pitchFamily="34" charset="0"/>
              <a:buChar char="•"/>
            </a:pPr>
            <a:r>
              <a:rPr lang="cs-CZ" sz="2600" dirty="0">
                <a:latin typeface="Calibri" panose="020F0502020204030204" pitchFamily="34" charset="0"/>
                <a:ea typeface="Calibri" panose="020F0502020204030204" pitchFamily="34" charset="0"/>
                <a:cs typeface="Calibri" panose="020F0502020204030204" pitchFamily="34" charset="0"/>
              </a:rPr>
              <a:t>Současné tendence: </a:t>
            </a:r>
            <a:r>
              <a:rPr lang="cs-CZ" sz="2600" b="1" dirty="0">
                <a:latin typeface="Calibri" panose="020F0502020204030204" pitchFamily="34" charset="0"/>
                <a:ea typeface="Calibri" panose="020F0502020204030204" pitchFamily="34" charset="0"/>
                <a:cs typeface="Calibri" panose="020F0502020204030204" pitchFamily="34" charset="0"/>
              </a:rPr>
              <a:t>hybridizace demokracie</a:t>
            </a:r>
            <a:r>
              <a:rPr lang="cs-CZ" sz="2600" dirty="0">
                <a:latin typeface="Calibri" panose="020F0502020204030204" pitchFamily="34" charset="0"/>
                <a:ea typeface="Calibri" panose="020F0502020204030204" pitchFamily="34" charset="0"/>
                <a:cs typeface="Calibri" panose="020F0502020204030204" pitchFamily="34" charset="0"/>
              </a:rPr>
              <a:t>, demokracie na scestí (na šikmé ploše, na skluzavce – </a:t>
            </a:r>
            <a:r>
              <a:rPr lang="cs-CZ" sz="2600" i="1" dirty="0" err="1">
                <a:latin typeface="Calibri" panose="020F0502020204030204" pitchFamily="34" charset="0"/>
                <a:ea typeface="Calibri" panose="020F0502020204030204" pitchFamily="34" charset="0"/>
                <a:cs typeface="Calibri" panose="020F0502020204030204" pitchFamily="34" charset="0"/>
              </a:rPr>
              <a:t>democratic</a:t>
            </a:r>
            <a:r>
              <a:rPr lang="cs-CZ" sz="2600" i="1" dirty="0">
                <a:latin typeface="Calibri" panose="020F0502020204030204" pitchFamily="34" charset="0"/>
                <a:ea typeface="Calibri" panose="020F0502020204030204" pitchFamily="34" charset="0"/>
                <a:cs typeface="Calibri" panose="020F0502020204030204" pitchFamily="34" charset="0"/>
              </a:rPr>
              <a:t> </a:t>
            </a:r>
            <a:r>
              <a:rPr lang="cs-CZ" sz="2600" i="1" dirty="0" err="1">
                <a:latin typeface="Calibri" panose="020F0502020204030204" pitchFamily="34" charset="0"/>
                <a:ea typeface="Calibri" panose="020F0502020204030204" pitchFamily="34" charset="0"/>
                <a:cs typeface="Calibri" panose="020F0502020204030204" pitchFamily="34" charset="0"/>
              </a:rPr>
              <a:t>backsliding</a:t>
            </a:r>
            <a:r>
              <a:rPr lang="cs-CZ" sz="26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cs-CZ" sz="2600" dirty="0">
                <a:latin typeface="Calibri" panose="020F0502020204030204" pitchFamily="34" charset="0"/>
                <a:ea typeface="Calibri" panose="020F0502020204030204" pitchFamily="34" charset="0"/>
                <a:cs typeface="Calibri" panose="020F0502020204030204" pitchFamily="34" charset="0"/>
              </a:rPr>
              <a:t>Proměna postupná, „plíživá“</a:t>
            </a:r>
          </a:p>
          <a:p>
            <a:pPr marL="342900" indent="-342900">
              <a:buFont typeface="Wingdings" panose="05000000000000000000" pitchFamily="2" charset="2"/>
              <a:buChar char="ü"/>
            </a:pPr>
            <a:r>
              <a:rPr lang="cs-CZ" sz="2600" dirty="0">
                <a:latin typeface="Calibri" panose="020F0502020204030204" pitchFamily="34" charset="0"/>
                <a:ea typeface="Calibri" panose="020F0502020204030204" pitchFamily="34" charset="0"/>
                <a:cs typeface="Calibri" panose="020F0502020204030204" pitchFamily="34" charset="0"/>
              </a:rPr>
              <a:t>Odchod od principů demokracie – mnohem méně „převraty“, ale často zvolení politici</a:t>
            </a:r>
          </a:p>
          <a:p>
            <a:pPr marL="342900" indent="-342900">
              <a:buFont typeface="Wingdings" panose="05000000000000000000" pitchFamily="2" charset="2"/>
              <a:buChar char="ü"/>
            </a:pPr>
            <a:r>
              <a:rPr lang="cs-CZ" sz="2600" dirty="0">
                <a:latin typeface="Calibri" panose="020F0502020204030204" pitchFamily="34" charset="0"/>
                <a:ea typeface="Calibri" panose="020F0502020204030204" pitchFamily="34" charset="0"/>
                <a:cs typeface="Calibri" panose="020F0502020204030204" pitchFamily="34" charset="0"/>
              </a:rPr>
              <a:t>Rozpojování demokracie a liberalismu (</a:t>
            </a:r>
            <a:r>
              <a:rPr lang="cs-CZ" sz="2600" dirty="0" err="1">
                <a:latin typeface="Calibri" panose="020F0502020204030204" pitchFamily="34" charset="0"/>
                <a:ea typeface="Calibri" panose="020F0502020204030204" pitchFamily="34" charset="0"/>
                <a:cs typeface="Calibri" panose="020F0502020204030204" pitchFamily="34" charset="0"/>
              </a:rPr>
              <a:t>desekularizace</a:t>
            </a:r>
            <a:r>
              <a:rPr lang="cs-CZ" sz="2600" dirty="0">
                <a:latin typeface="Calibri" panose="020F0502020204030204" pitchFamily="34" charset="0"/>
                <a:ea typeface="Calibri" panose="020F0502020204030204" pitchFamily="34" charset="0"/>
                <a:cs typeface="Calibri" panose="020F0502020204030204" pitchFamily="34" charset="0"/>
              </a:rPr>
              <a:t>, </a:t>
            </a:r>
            <a:r>
              <a:rPr lang="cs-CZ" sz="2600" dirty="0" err="1">
                <a:latin typeface="Calibri" panose="020F0502020204030204" pitchFamily="34" charset="0"/>
                <a:ea typeface="Calibri" panose="020F0502020204030204" pitchFamily="34" charset="0"/>
                <a:cs typeface="Calibri" panose="020F0502020204030204" pitchFamily="34" charset="0"/>
              </a:rPr>
              <a:t>etnizace</a:t>
            </a:r>
            <a:r>
              <a:rPr lang="cs-CZ" sz="2600" dirty="0">
                <a:latin typeface="Calibri" panose="020F0502020204030204" pitchFamily="34" charset="0"/>
                <a:ea typeface="Calibri" panose="020F0502020204030204" pitchFamily="34" charset="0"/>
                <a:cs typeface="Calibri" panose="020F0502020204030204" pitchFamily="34" charset="0"/>
              </a:rPr>
              <a:t> režimů, lidská a občanská práva)</a:t>
            </a:r>
          </a:p>
          <a:p>
            <a:pPr marL="342900" indent="-342900">
              <a:buFont typeface="Wingdings" panose="05000000000000000000" pitchFamily="2" charset="2"/>
              <a:buChar char="ü"/>
            </a:pPr>
            <a:r>
              <a:rPr lang="cs-CZ" sz="2600" dirty="0">
                <a:latin typeface="Calibri" panose="020F0502020204030204" pitchFamily="34" charset="0"/>
                <a:ea typeface="Calibri" panose="020F0502020204030204" pitchFamily="34" charset="0"/>
                <a:cs typeface="Calibri" panose="020F0502020204030204" pitchFamily="34" charset="0"/>
              </a:rPr>
              <a:t>Populistický – společnost rozdělující diskurz </a:t>
            </a:r>
          </a:p>
          <a:p>
            <a:pPr marL="342900" indent="-342900">
              <a:buFont typeface="Wingdings" panose="05000000000000000000" pitchFamily="2" charset="2"/>
              <a:buChar char="ü"/>
            </a:pPr>
            <a:r>
              <a:rPr lang="cs-CZ" sz="2600" dirty="0">
                <a:latin typeface="Calibri" panose="020F0502020204030204" pitchFamily="34" charset="0"/>
                <a:ea typeface="Calibri" panose="020F0502020204030204" pitchFamily="34" charset="0"/>
                <a:cs typeface="Calibri" panose="020F0502020204030204" pitchFamily="34" charset="0"/>
              </a:rPr>
              <a:t>Stát jako dobyté území (</a:t>
            </a:r>
            <a:r>
              <a:rPr lang="cs-CZ" sz="2600" dirty="0" err="1">
                <a:latin typeface="Calibri" panose="020F0502020204030204" pitchFamily="34" charset="0"/>
                <a:ea typeface="Calibri" panose="020F0502020204030204" pitchFamily="34" charset="0"/>
                <a:cs typeface="Calibri" panose="020F0502020204030204" pitchFamily="34" charset="0"/>
              </a:rPr>
              <a:t>captured</a:t>
            </a:r>
            <a:r>
              <a:rPr lang="cs-CZ" sz="2600" dirty="0">
                <a:latin typeface="Calibri" panose="020F0502020204030204" pitchFamily="34" charset="0"/>
                <a:ea typeface="Calibri" panose="020F0502020204030204" pitchFamily="34" charset="0"/>
                <a:cs typeface="Calibri" panose="020F0502020204030204" pitchFamily="34" charset="0"/>
              </a:rPr>
              <a:t> </a:t>
            </a:r>
            <a:r>
              <a:rPr lang="cs-CZ" sz="2600" dirty="0" err="1">
                <a:latin typeface="Calibri" panose="020F0502020204030204" pitchFamily="34" charset="0"/>
                <a:ea typeface="Calibri" panose="020F0502020204030204" pitchFamily="34" charset="0"/>
                <a:cs typeface="Calibri" panose="020F0502020204030204" pitchFamily="34" charset="0"/>
              </a:rPr>
              <a:t>state</a:t>
            </a:r>
            <a:r>
              <a:rPr lang="cs-CZ" sz="2600" dirty="0">
                <a:latin typeface="Calibri" panose="020F0502020204030204" pitchFamily="34" charset="0"/>
                <a:ea typeface="Calibri" panose="020F0502020204030204" pitchFamily="34" charset="0"/>
                <a:cs typeface="Calibri" panose="020F0502020204030204" pitchFamily="34" charset="0"/>
              </a:rPr>
              <a:t>)</a:t>
            </a:r>
          </a:p>
          <a:p>
            <a:r>
              <a:rPr lang="cs-CZ" sz="2600" dirty="0">
                <a:latin typeface="Calibri" panose="020F0502020204030204" pitchFamily="34" charset="0"/>
                <a:ea typeface="Calibri" panose="020F0502020204030204" pitchFamily="34" charset="0"/>
                <a:cs typeface="Calibri" panose="020F0502020204030204" pitchFamily="34" charset="0"/>
              </a:rPr>
              <a:t>- Zeslabování principů </a:t>
            </a:r>
            <a:r>
              <a:rPr lang="cs-CZ" sz="2600" dirty="0" err="1">
                <a:latin typeface="Calibri" panose="020F0502020204030204" pitchFamily="34" charset="0"/>
                <a:ea typeface="Calibri" panose="020F0502020204030204" pitchFamily="34" charset="0"/>
                <a:cs typeface="Calibri" panose="020F0502020204030204" pitchFamily="34" charset="0"/>
              </a:rPr>
              <a:t>accountability</a:t>
            </a:r>
            <a:r>
              <a:rPr lang="cs-CZ" sz="2600" dirty="0">
                <a:latin typeface="Calibri" panose="020F0502020204030204" pitchFamily="34" charset="0"/>
                <a:ea typeface="Calibri" panose="020F0502020204030204" pitchFamily="34" charset="0"/>
                <a:cs typeface="Calibri" panose="020F0502020204030204" pitchFamily="34" charset="0"/>
              </a:rPr>
              <a:t> </a:t>
            </a:r>
          </a:p>
          <a:p>
            <a:r>
              <a:rPr lang="cs-CZ" sz="2600" dirty="0">
                <a:latin typeface="Calibri" panose="020F0502020204030204" pitchFamily="34" charset="0"/>
                <a:ea typeface="Calibri" panose="020F0502020204030204" pitchFamily="34" charset="0"/>
                <a:cs typeface="Calibri" panose="020F0502020204030204" pitchFamily="34" charset="0"/>
              </a:rPr>
              <a:t>- Zeslabování právního státu </a:t>
            </a:r>
          </a:p>
          <a:p>
            <a:endParaRPr lang="cs-CZ" dirty="0"/>
          </a:p>
        </p:txBody>
      </p:sp>
    </p:spTree>
    <p:extLst>
      <p:ext uri="{BB962C8B-B14F-4D97-AF65-F5344CB8AC3E}">
        <p14:creationId xmlns:p14="http://schemas.microsoft.com/office/powerpoint/2010/main" val="3211986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C9CBDC-F88C-41B3-8B58-DA7B83160A08}"/>
              </a:ext>
            </a:extLst>
          </p:cNvPr>
          <p:cNvSpPr>
            <a:spLocks noGrp="1"/>
          </p:cNvSpPr>
          <p:nvPr>
            <p:ph type="title"/>
          </p:nvPr>
        </p:nvSpPr>
        <p:spPr/>
        <p:txBody>
          <a:bodyPr/>
          <a:lstStyle/>
          <a:p>
            <a:pPr algn="ctr"/>
            <a:r>
              <a:rPr lang="cs-CZ" dirty="0"/>
              <a:t/>
            </a:r>
            <a:br>
              <a:rPr lang="cs-CZ" dirty="0"/>
            </a:br>
            <a:r>
              <a:rPr lang="cs-CZ" sz="3600" b="1" dirty="0">
                <a:latin typeface="Calibri" panose="020F0502020204030204" pitchFamily="34" charset="0"/>
                <a:cs typeface="Calibri" panose="020F0502020204030204" pitchFamily="34" charset="0"/>
              </a:rPr>
              <a:t>Důvěra v demokracii</a:t>
            </a:r>
          </a:p>
        </p:txBody>
      </p:sp>
      <p:sp>
        <p:nvSpPr>
          <p:cNvPr id="3" name="Zástupný symbol pro obsah 2">
            <a:extLst>
              <a:ext uri="{FF2B5EF4-FFF2-40B4-BE49-F238E27FC236}">
                <a16:creationId xmlns:a16="http://schemas.microsoft.com/office/drawing/2014/main" id="{09623D60-D480-42A3-871A-DEA332A71C8E}"/>
              </a:ext>
            </a:extLst>
          </p:cNvPr>
          <p:cNvSpPr>
            <a:spLocks noGrp="1"/>
          </p:cNvSpPr>
          <p:nvPr>
            <p:ph idx="1"/>
          </p:nvPr>
        </p:nvSpPr>
        <p:spPr>
          <a:xfrm>
            <a:off x="1462594" y="2780907"/>
            <a:ext cx="10365223" cy="3691145"/>
          </a:xfrm>
        </p:spPr>
        <p:txBody>
          <a:bodyPr>
            <a:normAutofit fontScale="25000" lnSpcReduction="20000"/>
          </a:bodyPr>
          <a:lstStyle/>
          <a:p>
            <a:r>
              <a:rPr lang="cs-CZ" sz="8000" b="1" dirty="0">
                <a:latin typeface="Calibri" panose="020F0502020204030204" pitchFamily="34" charset="0"/>
                <a:cs typeface="Calibri" panose="020F0502020204030204" pitchFamily="34" charset="0"/>
              </a:rPr>
              <a:t>Nízká úroveň obecné důvěry je vyvolána a zároveň souvisí s</a:t>
            </a:r>
            <a:r>
              <a:rPr lang="cs-CZ" sz="8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cs-CZ" sz="8000" dirty="0">
                <a:latin typeface="Calibri" panose="020F0502020204030204" pitchFamily="34" charset="0"/>
                <a:cs typeface="Calibri" panose="020F0502020204030204" pitchFamily="34" charset="0"/>
              </a:rPr>
              <a:t>nízkou důvěrou ve státní aparát, </a:t>
            </a:r>
          </a:p>
          <a:p>
            <a:pPr marL="342000" indent="-342000">
              <a:buFont typeface="Arial" panose="020B0604020202020204" pitchFamily="34" charset="0"/>
              <a:buChar char="•"/>
            </a:pPr>
            <a:r>
              <a:rPr lang="cs-CZ" sz="8000" dirty="0">
                <a:latin typeface="Calibri" panose="020F0502020204030204" pitchFamily="34" charset="0"/>
                <a:cs typeface="Calibri" panose="020F0502020204030204" pitchFamily="34" charset="0"/>
              </a:rPr>
              <a:t>nízkou politickou a občanskou angažovaností, </a:t>
            </a:r>
          </a:p>
          <a:p>
            <a:pPr marL="342000" indent="-342000">
              <a:buFont typeface="Arial" panose="020B0604020202020204" pitchFamily="34" charset="0"/>
              <a:buChar char="•"/>
            </a:pPr>
            <a:r>
              <a:rPr lang="cs-CZ" sz="8000" dirty="0">
                <a:latin typeface="Calibri" panose="020F0502020204030204" pitchFamily="34" charset="0"/>
                <a:cs typeface="Calibri" panose="020F0502020204030204" pitchFamily="34" charset="0"/>
              </a:rPr>
              <a:t>šedou ekonomikou, korupcí, klientelismem, nepotismem  </a:t>
            </a:r>
          </a:p>
          <a:p>
            <a:pPr marL="342000" indent="-342000">
              <a:buFont typeface="Arial" panose="020B0604020202020204" pitchFamily="34" charset="0"/>
              <a:buChar char="•"/>
            </a:pPr>
            <a:r>
              <a:rPr lang="cs-CZ" sz="8000" dirty="0">
                <a:latin typeface="Calibri" panose="020F0502020204030204" pitchFamily="34" charset="0"/>
                <a:cs typeface="Calibri" panose="020F0502020204030204" pitchFamily="34" charset="0"/>
              </a:rPr>
              <a:t>etnickou segregací (xenofobie)</a:t>
            </a:r>
          </a:p>
          <a:p>
            <a:endParaRPr lang="cs-CZ" sz="8000" b="1" dirty="0">
              <a:latin typeface="Calibri" panose="020F0502020204030204" pitchFamily="34" charset="0"/>
              <a:cs typeface="Calibri" panose="020F0502020204030204" pitchFamily="34" charset="0"/>
            </a:endParaRPr>
          </a:p>
          <a:p>
            <a:r>
              <a:rPr lang="cs-CZ" sz="8000" b="1" dirty="0">
                <a:latin typeface="Calibri" panose="020F0502020204030204" pitchFamily="34" charset="0"/>
                <a:cs typeface="Calibri" panose="020F0502020204030204" pitchFamily="34" charset="0"/>
              </a:rPr>
              <a:t>Tři základní podoby důvěry (z hlediska demokracie)- vzájemně propojené:</a:t>
            </a:r>
          </a:p>
          <a:p>
            <a:pPr marL="342900" indent="-342900">
              <a:buFont typeface="Arial" panose="020B0604020202020204" pitchFamily="34" charset="0"/>
              <a:buChar char="•"/>
            </a:pPr>
            <a:r>
              <a:rPr lang="cs-CZ" sz="8000" dirty="0">
                <a:latin typeface="Calibri" panose="020F0502020204030204" pitchFamily="34" charset="0"/>
                <a:cs typeface="Calibri" panose="020F0502020204030204" pitchFamily="34" charset="0"/>
              </a:rPr>
              <a:t>Systémová důvěra (režim je považovaný za legitimní) </a:t>
            </a:r>
          </a:p>
          <a:p>
            <a:pPr marL="342900" indent="-342900">
              <a:buFont typeface="Arial" panose="020B0604020202020204" pitchFamily="34" charset="0"/>
              <a:buChar char="•"/>
            </a:pPr>
            <a:r>
              <a:rPr lang="cs-CZ" sz="8000" dirty="0">
                <a:latin typeface="Calibri" panose="020F0502020204030204" pitchFamily="34" charset="0"/>
                <a:cs typeface="Calibri" panose="020F0502020204030204" pitchFamily="34" charset="0"/>
              </a:rPr>
              <a:t>Důvěra v instituce </a:t>
            </a:r>
          </a:p>
          <a:p>
            <a:pPr marL="342900" indent="-342900">
              <a:buFont typeface="Arial" panose="020B0604020202020204" pitchFamily="34" charset="0"/>
              <a:buChar char="•"/>
            </a:pPr>
            <a:r>
              <a:rPr lang="cs-CZ" sz="8000" dirty="0">
                <a:latin typeface="Calibri" panose="020F0502020204030204" pitchFamily="34" charset="0"/>
                <a:cs typeface="Calibri" panose="020F0502020204030204" pitchFamily="34" charset="0"/>
              </a:rPr>
              <a:t>Důvěra vůči druhým lidem</a:t>
            </a:r>
          </a:p>
          <a:p>
            <a:r>
              <a:rPr lang="cs-CZ" sz="4000" dirty="0">
                <a:latin typeface="Calibri" panose="020F0502020204030204" pitchFamily="34" charset="0"/>
                <a:cs typeface="Calibri" panose="020F0502020204030204" pitchFamily="34" charset="0"/>
              </a:rPr>
              <a:t>Sedláčková, Markéta. 2012. </a:t>
            </a:r>
            <a:r>
              <a:rPr lang="cs-CZ" sz="4000" i="1" dirty="0">
                <a:latin typeface="Calibri" panose="020F0502020204030204" pitchFamily="34" charset="0"/>
                <a:cs typeface="Calibri" panose="020F0502020204030204" pitchFamily="34" charset="0"/>
              </a:rPr>
              <a:t>Důvěra a demokracie. Přehled sociologických teorií důvěry od </a:t>
            </a:r>
            <a:r>
              <a:rPr lang="cs-CZ" sz="4000" i="1" dirty="0" err="1">
                <a:latin typeface="Calibri" panose="020F0502020204030204" pitchFamily="34" charset="0"/>
                <a:cs typeface="Calibri" panose="020F0502020204030204" pitchFamily="34" charset="0"/>
              </a:rPr>
              <a:t>Tocquevilla</a:t>
            </a:r>
            <a:r>
              <a:rPr lang="cs-CZ" sz="4000" i="1" dirty="0">
                <a:latin typeface="Calibri" panose="020F0502020204030204" pitchFamily="34" charset="0"/>
                <a:cs typeface="Calibri" panose="020F0502020204030204" pitchFamily="34" charset="0"/>
              </a:rPr>
              <a:t> po transformaci v postkomunistických zemích.</a:t>
            </a:r>
            <a:r>
              <a:rPr lang="cs-CZ" sz="4000" dirty="0">
                <a:latin typeface="Calibri" panose="020F0502020204030204" pitchFamily="34" charset="0"/>
                <a:cs typeface="Calibri" panose="020F0502020204030204" pitchFamily="34" charset="0"/>
              </a:rPr>
              <a:t> Praha: Sociologické nakladatelství SLON. 271 s. ISBN 978-80-7419-058-2.</a:t>
            </a:r>
          </a:p>
          <a:p>
            <a:pPr marL="342900" indent="-342900">
              <a:buFont typeface="Arial" panose="020B0604020202020204" pitchFamily="34" charset="0"/>
              <a:buChar char="•"/>
            </a:pPr>
            <a:endParaRPr lang="cs-CZ" sz="8000" dirty="0">
              <a:latin typeface="Calibri" panose="020F0502020204030204" pitchFamily="34" charset="0"/>
              <a:cs typeface="Calibri" panose="020F0502020204030204" pitchFamily="34" charset="0"/>
            </a:endParaRPr>
          </a:p>
          <a:p>
            <a:endParaRPr lang="cs-CZ" sz="8000" dirty="0">
              <a:latin typeface="Calibri" panose="020F0502020204030204" pitchFamily="34" charset="0"/>
              <a:cs typeface="Calibri" panose="020F0502020204030204" pitchFamily="34" charset="0"/>
            </a:endParaRPr>
          </a:p>
          <a:p>
            <a:endParaRPr lang="cs-CZ" sz="5000" dirty="0">
              <a:latin typeface="Calibri" panose="020F0502020204030204" pitchFamily="34" charset="0"/>
              <a:cs typeface="Calibri" panose="020F0502020204030204" pitchFamily="34" charset="0"/>
            </a:endParaRPr>
          </a:p>
          <a:p>
            <a:endParaRPr lang="cs-CZ" sz="5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852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362276-C067-4389-9406-283F752ACA88}"/>
              </a:ext>
            </a:extLst>
          </p:cNvPr>
          <p:cNvSpPr>
            <a:spLocks noGrp="1"/>
          </p:cNvSpPr>
          <p:nvPr>
            <p:ph type="title"/>
          </p:nvPr>
        </p:nvSpPr>
        <p:spPr>
          <a:xfrm>
            <a:off x="1462597" y="1602557"/>
            <a:ext cx="10365226" cy="1018095"/>
          </a:xfrm>
        </p:spPr>
        <p:txBody>
          <a:bodyPr/>
          <a:lstStyle/>
          <a:p>
            <a:pPr algn="ctr"/>
            <a:r>
              <a:rPr lang="cs-CZ" dirty="0"/>
              <a:t/>
            </a:r>
            <a:br>
              <a:rPr lang="cs-CZ" dirty="0"/>
            </a:br>
            <a:r>
              <a:rPr lang="cs-CZ" sz="3600" b="1" dirty="0">
                <a:latin typeface="Calibri" panose="020F0502020204030204" pitchFamily="34" charset="0"/>
                <a:cs typeface="Calibri" panose="020F0502020204030204" pitchFamily="34" charset="0"/>
              </a:rPr>
              <a:t>Příčiny nízké důvěry  v demokracii</a:t>
            </a:r>
          </a:p>
        </p:txBody>
      </p:sp>
      <p:sp>
        <p:nvSpPr>
          <p:cNvPr id="3" name="Zástupný symbol pro obsah 2">
            <a:extLst>
              <a:ext uri="{FF2B5EF4-FFF2-40B4-BE49-F238E27FC236}">
                <a16:creationId xmlns:a16="http://schemas.microsoft.com/office/drawing/2014/main" id="{D58FC122-AB09-41E5-BDBE-274C8C033976}"/>
              </a:ext>
            </a:extLst>
          </p:cNvPr>
          <p:cNvSpPr>
            <a:spLocks noGrp="1"/>
          </p:cNvSpPr>
          <p:nvPr>
            <p:ph idx="1"/>
          </p:nvPr>
        </p:nvSpPr>
        <p:spPr>
          <a:xfrm>
            <a:off x="1462594" y="2780907"/>
            <a:ext cx="10365223" cy="3691145"/>
          </a:xfrm>
        </p:spPr>
        <p:txBody>
          <a:bodyPr>
            <a:normAutofit lnSpcReduction="10000"/>
          </a:bodyPr>
          <a:lstStyle/>
          <a:p>
            <a:pPr marL="342900" indent="-342900">
              <a:buFont typeface="Arial" panose="020B0604020202020204" pitchFamily="34" charset="0"/>
              <a:buChar char="•"/>
            </a:pPr>
            <a:r>
              <a:rPr lang="cs-CZ" sz="2400" dirty="0">
                <a:latin typeface="Calibri" panose="020F0502020204030204" pitchFamily="34" charset="0"/>
                <a:cs typeface="Calibri" panose="020F0502020204030204" pitchFamily="34" charset="0"/>
              </a:rPr>
              <a:t>Souvisí s kvalitou života</a:t>
            </a:r>
          </a:p>
          <a:p>
            <a:pPr marL="342900" indent="-342900">
              <a:buFont typeface="Wingdings" panose="05000000000000000000" pitchFamily="2" charset="2"/>
              <a:buChar char="ü"/>
            </a:pPr>
            <a:r>
              <a:rPr lang="cs-CZ" sz="2400" dirty="0">
                <a:latin typeface="Calibri" panose="020F0502020204030204" pitchFamily="34" charset="0"/>
                <a:cs typeface="Calibri" panose="020F0502020204030204" pitchFamily="34" charset="0"/>
              </a:rPr>
              <a:t>Vzrůstající příjmová a majetková nerovnost (</a:t>
            </a:r>
            <a:r>
              <a:rPr lang="cs-CZ" sz="2400" i="1" dirty="0">
                <a:latin typeface="Calibri" panose="020F0502020204030204" pitchFamily="34" charset="0"/>
                <a:cs typeface="Calibri" panose="020F0502020204030204" pitchFamily="34" charset="0"/>
              </a:rPr>
              <a:t>spolu s vnímáním (ne)spravedlnosti- neférová „soutěž“, nedodržování pravidel, výhody</a:t>
            </a:r>
            <a:r>
              <a:rPr lang="cs-CZ" sz="2400" dirty="0">
                <a:latin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cs-CZ" sz="2400" dirty="0">
                <a:latin typeface="Calibri" panose="020F0502020204030204" pitchFamily="34" charset="0"/>
                <a:cs typeface="Calibri" panose="020F0502020204030204" pitchFamily="34" charset="0"/>
              </a:rPr>
              <a:t>Sociální a ekonomická nejistota </a:t>
            </a:r>
            <a:r>
              <a:rPr lang="cs-CZ" sz="2400" i="1" dirty="0">
                <a:latin typeface="Calibri" panose="020F0502020204030204" pitchFamily="34" charset="0"/>
                <a:cs typeface="Calibri" panose="020F0502020204030204" pitchFamily="34" charset="0"/>
              </a:rPr>
              <a:t>(nepředvídatelnost)</a:t>
            </a:r>
            <a:endParaRPr lang="cs-CZ" sz="2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cs-CZ" sz="2400" dirty="0">
                <a:latin typeface="Calibri" panose="020F0502020204030204" pitchFamily="34" charset="0"/>
                <a:cs typeface="Calibri" panose="020F0502020204030204" pitchFamily="34" charset="0"/>
              </a:rPr>
              <a:t>Menší skupiny (ostrůvky) sociálních vazeb (bubliny) – lehce mobilizovatelné a snadná polarizace ze strany politiků pro získání volební podpory, zesiluje ještě vlivem sociálních sítí</a:t>
            </a:r>
          </a:p>
          <a:p>
            <a:endParaRPr lang="cs-CZ" sz="2400" i="1" dirty="0">
              <a:latin typeface="Calibri" panose="020F0502020204030204" pitchFamily="34" charset="0"/>
              <a:cs typeface="Calibri" panose="020F0502020204030204" pitchFamily="34" charset="0"/>
            </a:endParaRPr>
          </a:p>
          <a:p>
            <a:pPr>
              <a:spcBef>
                <a:spcPts val="0"/>
              </a:spcBef>
            </a:pPr>
            <a:endParaRPr lang="cs-CZ" sz="1000" dirty="0">
              <a:latin typeface="Calibri" panose="020F0502020204030204" pitchFamily="34" charset="0"/>
              <a:cs typeface="Calibri" panose="020F0502020204030204" pitchFamily="34" charset="0"/>
            </a:endParaRPr>
          </a:p>
          <a:p>
            <a:pPr>
              <a:spcBef>
                <a:spcPts val="0"/>
              </a:spcBef>
            </a:pPr>
            <a:endParaRPr lang="cs-CZ" sz="1000" dirty="0">
              <a:latin typeface="Calibri" panose="020F0502020204030204" pitchFamily="34" charset="0"/>
              <a:cs typeface="Calibri" panose="020F0502020204030204" pitchFamily="34" charset="0"/>
            </a:endParaRPr>
          </a:p>
          <a:p>
            <a:pPr>
              <a:spcBef>
                <a:spcPts val="0"/>
              </a:spcBef>
            </a:pPr>
            <a:endParaRPr lang="cs-CZ" sz="1000" dirty="0">
              <a:latin typeface="Calibri" panose="020F0502020204030204" pitchFamily="34" charset="0"/>
              <a:cs typeface="Calibri" panose="020F0502020204030204" pitchFamily="34" charset="0"/>
            </a:endParaRPr>
          </a:p>
          <a:p>
            <a:pPr>
              <a:spcBef>
                <a:spcPts val="0"/>
              </a:spcBef>
            </a:pPr>
            <a:r>
              <a:rPr lang="cs-CZ" sz="1000" dirty="0">
                <a:latin typeface="Calibri" panose="020F0502020204030204" pitchFamily="34" charset="0"/>
                <a:cs typeface="Calibri" panose="020F0502020204030204" pitchFamily="34" charset="0"/>
              </a:rPr>
              <a:t>Důvěra v demokracii v ČR Autoři: PAQ </a:t>
            </a:r>
            <a:r>
              <a:rPr lang="cs-CZ" sz="1000" dirty="0" err="1">
                <a:latin typeface="Calibri" panose="020F0502020204030204" pitchFamily="34" charset="0"/>
                <a:cs typeface="Calibri" panose="020F0502020204030204" pitchFamily="34" charset="0"/>
              </a:rPr>
              <a:t>Research</a:t>
            </a:r>
            <a:r>
              <a:rPr lang="cs-CZ" sz="1000" dirty="0">
                <a:latin typeface="Calibri" panose="020F0502020204030204" pitchFamily="34" charset="0"/>
                <a:cs typeface="Calibri" panose="020F0502020204030204" pitchFamily="34" charset="0"/>
              </a:rPr>
              <a:t> (D. Prokop a J. Komárek)</a:t>
            </a:r>
          </a:p>
          <a:p>
            <a:pPr>
              <a:spcBef>
                <a:spcPts val="0"/>
              </a:spcBef>
            </a:pPr>
            <a:r>
              <a:rPr lang="cs-CZ" sz="1000" dirty="0">
                <a:latin typeface="Calibri" panose="020F0502020204030204" pitchFamily="34" charset="0"/>
                <a:cs typeface="Calibri" panose="020F0502020204030204" pitchFamily="34" charset="0"/>
                <a:hlinkClick r:id="rId3"/>
              </a:rPr>
              <a:t>Důvěra v demokracii se odvíjí především od kvality života. (paqresearch.cz)</a:t>
            </a:r>
            <a:endParaRPr lang="cs-CZ" sz="1000" dirty="0">
              <a:latin typeface="Calibri" panose="020F0502020204030204" pitchFamily="34" charset="0"/>
              <a:cs typeface="Calibri" panose="020F0502020204030204" pitchFamily="34" charset="0"/>
            </a:endParaRPr>
          </a:p>
          <a:p>
            <a:endParaRPr lang="cs-CZ" sz="2400" dirty="0">
              <a:latin typeface="Calibri" panose="020F0502020204030204" pitchFamily="34" charset="0"/>
              <a:cs typeface="Calibri" panose="020F0502020204030204" pitchFamily="34" charset="0"/>
            </a:endParaRPr>
          </a:p>
          <a:p>
            <a:endParaRPr lang="cs-CZ"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2593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D255DF-7BE2-425B-96A3-6EFE0AE949F2}"/>
              </a:ext>
            </a:extLst>
          </p:cNvPr>
          <p:cNvSpPr>
            <a:spLocks noGrp="1"/>
          </p:cNvSpPr>
          <p:nvPr>
            <p:ph type="title"/>
          </p:nvPr>
        </p:nvSpPr>
        <p:spPr/>
        <p:txBody>
          <a:bodyPr/>
          <a:lstStyle/>
          <a:p>
            <a:pPr algn="ctr"/>
            <a:r>
              <a:rPr lang="cs-CZ" dirty="0"/>
              <a:t/>
            </a:r>
            <a:br>
              <a:rPr lang="cs-CZ" dirty="0"/>
            </a:br>
            <a:r>
              <a:rPr lang="cs-CZ" sz="3600" b="1" dirty="0">
                <a:latin typeface="Calibri" panose="020F0502020204030204" pitchFamily="34" charset="0"/>
                <a:cs typeface="Calibri" panose="020F0502020204030204" pitchFamily="34" charset="0"/>
              </a:rPr>
              <a:t>Role státu</a:t>
            </a:r>
          </a:p>
        </p:txBody>
      </p:sp>
      <p:sp>
        <p:nvSpPr>
          <p:cNvPr id="3" name="Zástupný symbol pro obsah 2">
            <a:extLst>
              <a:ext uri="{FF2B5EF4-FFF2-40B4-BE49-F238E27FC236}">
                <a16:creationId xmlns:a16="http://schemas.microsoft.com/office/drawing/2014/main" id="{61B46753-06A3-4594-8B2B-B8DD81494CA9}"/>
              </a:ext>
            </a:extLst>
          </p:cNvPr>
          <p:cNvSpPr>
            <a:spLocks noGrp="1"/>
          </p:cNvSpPr>
          <p:nvPr>
            <p:ph idx="1"/>
          </p:nvPr>
        </p:nvSpPr>
        <p:spPr/>
        <p:txBody>
          <a:bodyPr>
            <a:normAutofit lnSpcReduction="10000"/>
          </a:bodyPr>
          <a:lstStyle/>
          <a:p>
            <a:r>
              <a:rPr lang="cs-CZ" sz="2400" dirty="0">
                <a:latin typeface="Calibri" panose="020F0502020204030204" pitchFamily="34" charset="0"/>
                <a:cs typeface="Calibri" panose="020F0502020204030204" pitchFamily="34" charset="0"/>
              </a:rPr>
              <a:t>„</a:t>
            </a:r>
            <a:r>
              <a:rPr lang="cs-CZ" sz="2400" i="1" dirty="0">
                <a:latin typeface="Calibri" panose="020F0502020204030204" pitchFamily="34" charset="0"/>
                <a:cs typeface="Calibri" panose="020F0502020204030204" pitchFamily="34" charset="0"/>
              </a:rPr>
              <a:t>Budování </a:t>
            </a:r>
            <a:r>
              <a:rPr lang="cs-CZ" sz="2400" b="1" i="1" dirty="0">
                <a:latin typeface="Calibri" panose="020F0502020204030204" pitchFamily="34" charset="0"/>
                <a:cs typeface="Calibri" panose="020F0502020204030204" pitchFamily="34" charset="0"/>
              </a:rPr>
              <a:t>demokratického režimu</a:t>
            </a:r>
            <a:r>
              <a:rPr lang="cs-CZ" sz="2400" i="1" dirty="0">
                <a:latin typeface="Calibri" panose="020F0502020204030204" pitchFamily="34" charset="0"/>
                <a:cs typeface="Calibri" panose="020F0502020204030204" pitchFamily="34" charset="0"/>
              </a:rPr>
              <a:t> znamená víc než jenom svobodné a férové volby; implikuje také budování </a:t>
            </a:r>
            <a:r>
              <a:rPr lang="cs-CZ" sz="2400" b="1" i="1" dirty="0">
                <a:latin typeface="Calibri" panose="020F0502020204030204" pitchFamily="34" charset="0"/>
                <a:cs typeface="Calibri" panose="020F0502020204030204" pitchFamily="34" charset="0"/>
              </a:rPr>
              <a:t>demokratického státu</a:t>
            </a:r>
            <a:r>
              <a:rPr lang="cs-CZ" sz="2400" i="1" dirty="0">
                <a:latin typeface="Calibri" panose="020F0502020204030204" pitchFamily="34" charset="0"/>
                <a:cs typeface="Calibri" panose="020F0502020204030204" pitchFamily="34" charset="0"/>
              </a:rPr>
              <a:t>, v němž mají vládci </a:t>
            </a:r>
            <a:r>
              <a:rPr lang="cs-CZ" sz="2400" b="1" i="1" dirty="0">
                <a:latin typeface="Calibri" panose="020F0502020204030204" pitchFamily="34" charset="0"/>
                <a:cs typeface="Calibri" panose="020F0502020204030204" pitchFamily="34" charset="0"/>
              </a:rPr>
              <a:t>kapacitu vykonávat autoritu </a:t>
            </a:r>
            <a:r>
              <a:rPr lang="cs-CZ" sz="2400" i="1" dirty="0">
                <a:latin typeface="Calibri" panose="020F0502020204030204" pitchFamily="34" charset="0"/>
                <a:cs typeface="Calibri" panose="020F0502020204030204" pitchFamily="34" charset="0"/>
              </a:rPr>
              <a:t>nad společností a ekonomikou, ale ve kterém jsou na různých úrovních </a:t>
            </a:r>
            <a:r>
              <a:rPr lang="cs-CZ" sz="2400" b="1" i="1" dirty="0">
                <a:latin typeface="Calibri" panose="020F0502020204030204" pitchFamily="34" charset="0"/>
                <a:cs typeface="Calibri" panose="020F0502020204030204" pitchFamily="34" charset="0"/>
              </a:rPr>
              <a:t>mechanismy kontroly</a:t>
            </a:r>
            <a:r>
              <a:rPr lang="cs-CZ" sz="2400" i="1" dirty="0">
                <a:latin typeface="Calibri" panose="020F0502020204030204" pitchFamily="34" charset="0"/>
                <a:cs typeface="Calibri" panose="020F0502020204030204" pitchFamily="34" charset="0"/>
              </a:rPr>
              <a:t>, jež chrání občany a trh před svévolnými zásahy budovatelů státu“</a:t>
            </a:r>
            <a:r>
              <a:rPr lang="cs-CZ" sz="2400" dirty="0">
                <a:latin typeface="Calibri" panose="020F0502020204030204" pitchFamily="34" charset="0"/>
                <a:cs typeface="Calibri" panose="020F0502020204030204" pitchFamily="34" charset="0"/>
              </a:rPr>
              <a:t> </a:t>
            </a:r>
            <a:r>
              <a:rPr lang="cs-CZ" sz="1100" dirty="0">
                <a:latin typeface="Calibri" panose="020F0502020204030204" pitchFamily="34" charset="0"/>
                <a:cs typeface="Calibri" panose="020F0502020204030204" pitchFamily="34" charset="0"/>
              </a:rPr>
              <a:t>(</a:t>
            </a:r>
            <a:r>
              <a:rPr lang="cs-CZ" sz="1100" dirty="0" err="1">
                <a:latin typeface="Calibri" panose="020F0502020204030204" pitchFamily="34" charset="0"/>
                <a:cs typeface="Calibri" panose="020F0502020204030204" pitchFamily="34" charset="0"/>
              </a:rPr>
              <a:t>Burt</a:t>
            </a:r>
            <a:r>
              <a:rPr lang="cs-CZ" sz="1100" dirty="0">
                <a:latin typeface="Calibri" panose="020F0502020204030204" pitchFamily="34" charset="0"/>
                <a:cs typeface="Calibri" panose="020F0502020204030204" pitchFamily="34" charset="0"/>
              </a:rPr>
              <a:t> 2004: 248).</a:t>
            </a:r>
          </a:p>
          <a:p>
            <a:pPr>
              <a:spcBef>
                <a:spcPts val="600"/>
              </a:spcBef>
            </a:pPr>
            <a:r>
              <a:rPr lang="cs-CZ" sz="2400" b="1" dirty="0">
                <a:latin typeface="Calibri" panose="020F0502020204030204" pitchFamily="34" charset="0"/>
                <a:cs typeface="Calibri" panose="020F0502020204030204" pitchFamily="34" charset="0"/>
              </a:rPr>
              <a:t>Autonomie státu </a:t>
            </a:r>
          </a:p>
          <a:p>
            <a:pPr>
              <a:spcBef>
                <a:spcPts val="600"/>
              </a:spcBef>
            </a:pPr>
            <a:r>
              <a:rPr lang="cs-CZ" sz="2400" dirty="0">
                <a:latin typeface="Calibri" panose="020F0502020204030204" pitchFamily="34" charset="0"/>
                <a:cs typeface="Calibri" panose="020F0502020204030204" pitchFamily="34" charset="0"/>
              </a:rPr>
              <a:t>„Správná“ míry autonomie státu:</a:t>
            </a:r>
          </a:p>
          <a:p>
            <a:pPr>
              <a:spcBef>
                <a:spcPts val="600"/>
              </a:spcBef>
            </a:pPr>
            <a:r>
              <a:rPr lang="cs-CZ" sz="2400" dirty="0">
                <a:latin typeface="Calibri" panose="020F0502020204030204" pitchFamily="34" charset="0"/>
                <a:cs typeface="Calibri" panose="020F0502020204030204" pitchFamily="34" charset="0"/>
              </a:rPr>
              <a:t>„</a:t>
            </a:r>
            <a:r>
              <a:rPr lang="cs-CZ" sz="2400" i="1" dirty="0">
                <a:latin typeface="Calibri" panose="020F0502020204030204" pitchFamily="34" charset="0"/>
                <a:cs typeface="Calibri" panose="020F0502020204030204" pitchFamily="34" charset="0"/>
              </a:rPr>
              <a:t>Je nutné úspěšně proplout „mezi Scyllou závislosti státu na dominantních třídách (…) a Charybdou státní mašinérie, která je natolik silná, že ji nelze demokraticky zkrotit“ </a:t>
            </a:r>
            <a:r>
              <a:rPr lang="cs-CZ" sz="1200" dirty="0">
                <a:latin typeface="Calibri" panose="020F0502020204030204" pitchFamily="34" charset="0"/>
                <a:cs typeface="Calibri" panose="020F0502020204030204" pitchFamily="34" charset="0"/>
              </a:rPr>
              <a:t>(</a:t>
            </a:r>
            <a:r>
              <a:rPr lang="cs-CZ" sz="1200" dirty="0" err="1">
                <a:latin typeface="Calibri" panose="020F0502020204030204" pitchFamily="34" charset="0"/>
                <a:cs typeface="Calibri" panose="020F0502020204030204" pitchFamily="34" charset="0"/>
              </a:rPr>
              <a:t>Rueschmeyer</a:t>
            </a:r>
            <a:r>
              <a:rPr lang="cs-CZ" sz="1200" dirty="0">
                <a:latin typeface="Calibri" panose="020F0502020204030204" pitchFamily="34" charset="0"/>
                <a:cs typeface="Calibri" panose="020F0502020204030204" pitchFamily="34" charset="0"/>
              </a:rPr>
              <a:t>, </a:t>
            </a:r>
            <a:r>
              <a:rPr lang="cs-CZ" sz="1200" dirty="0" err="1">
                <a:latin typeface="Calibri" panose="020F0502020204030204" pitchFamily="34" charset="0"/>
                <a:cs typeface="Calibri" panose="020F0502020204030204" pitchFamily="34" charset="0"/>
              </a:rPr>
              <a:t>Stephens</a:t>
            </a:r>
            <a:r>
              <a:rPr lang="cs-CZ" sz="1200" dirty="0">
                <a:latin typeface="Calibri" panose="020F0502020204030204" pitchFamily="34" charset="0"/>
                <a:cs typeface="Calibri" panose="020F0502020204030204" pitchFamily="34" charset="0"/>
              </a:rPr>
              <a:t>, </a:t>
            </a:r>
            <a:r>
              <a:rPr lang="cs-CZ" sz="1200" dirty="0" err="1">
                <a:latin typeface="Calibri" panose="020F0502020204030204" pitchFamily="34" charset="0"/>
                <a:cs typeface="Calibri" panose="020F0502020204030204" pitchFamily="34" charset="0"/>
              </a:rPr>
              <a:t>Stephens</a:t>
            </a:r>
            <a:r>
              <a:rPr lang="cs-CZ" sz="1200" dirty="0">
                <a:latin typeface="Calibri" panose="020F0502020204030204" pitchFamily="34" charset="0"/>
                <a:cs typeface="Calibri" panose="020F0502020204030204" pitchFamily="34" charset="0"/>
              </a:rPr>
              <a:t> 1992: 66)</a:t>
            </a:r>
            <a:r>
              <a:rPr lang="cs-CZ" sz="2400" b="1" dirty="0">
                <a:latin typeface="Calibri" panose="020F0502020204030204" pitchFamily="34" charset="0"/>
                <a:cs typeface="Calibri" panose="020F0502020204030204" pitchFamily="34" charset="0"/>
              </a:rPr>
              <a:t> </a:t>
            </a:r>
          </a:p>
          <a:p>
            <a:endParaRPr lang="cs-CZ" b="1" dirty="0"/>
          </a:p>
          <a:p>
            <a:endParaRPr lang="cs-CZ" dirty="0"/>
          </a:p>
          <a:p>
            <a:endParaRPr lang="cs-CZ" dirty="0"/>
          </a:p>
        </p:txBody>
      </p:sp>
    </p:spTree>
    <p:extLst>
      <p:ext uri="{BB962C8B-B14F-4D97-AF65-F5344CB8AC3E}">
        <p14:creationId xmlns:p14="http://schemas.microsoft.com/office/powerpoint/2010/main" val="361745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obsah 4">
            <a:extLst>
              <a:ext uri="{FF2B5EF4-FFF2-40B4-BE49-F238E27FC236}">
                <a16:creationId xmlns:a16="http://schemas.microsoft.com/office/drawing/2014/main" id="{CEA8B97B-88CF-41B7-ADC8-AE66B7B656A4}"/>
              </a:ext>
            </a:extLst>
          </p:cNvPr>
          <p:cNvGraphicFramePr>
            <a:graphicFrameLocks noGrp="1"/>
          </p:cNvGraphicFramePr>
          <p:nvPr>
            <p:ph idx="1"/>
            <p:extLst>
              <p:ext uri="{D42A27DB-BD31-4B8C-83A1-F6EECF244321}">
                <p14:modId xmlns:p14="http://schemas.microsoft.com/office/powerpoint/2010/main" val="2233254161"/>
              </p:ext>
            </p:extLst>
          </p:nvPr>
        </p:nvGraphicFramePr>
        <p:xfrm>
          <a:off x="1828541" y="1800225"/>
          <a:ext cx="9739830" cy="4931681"/>
        </p:xfrm>
        <a:graphic>
          <a:graphicData uri="http://schemas.openxmlformats.org/drawingml/2006/table">
            <a:tbl>
              <a:tblPr firstRow="1" firstCol="1" bandRow="1">
                <a:tableStyleId>{5C22544A-7EE6-4342-B048-85BDC9FD1C3A}</a:tableStyleId>
              </a:tblPr>
              <a:tblGrid>
                <a:gridCol w="2010301">
                  <a:extLst>
                    <a:ext uri="{9D8B030D-6E8A-4147-A177-3AD203B41FA5}">
                      <a16:colId xmlns:a16="http://schemas.microsoft.com/office/drawing/2014/main" val="642639470"/>
                    </a:ext>
                  </a:extLst>
                </a:gridCol>
                <a:gridCol w="3504391">
                  <a:extLst>
                    <a:ext uri="{9D8B030D-6E8A-4147-A177-3AD203B41FA5}">
                      <a16:colId xmlns:a16="http://schemas.microsoft.com/office/drawing/2014/main" val="3578787802"/>
                    </a:ext>
                  </a:extLst>
                </a:gridCol>
                <a:gridCol w="4225138">
                  <a:extLst>
                    <a:ext uri="{9D8B030D-6E8A-4147-A177-3AD203B41FA5}">
                      <a16:colId xmlns:a16="http://schemas.microsoft.com/office/drawing/2014/main" val="1877527195"/>
                    </a:ext>
                  </a:extLst>
                </a:gridCol>
              </a:tblGrid>
              <a:tr h="222734">
                <a:tc>
                  <a:txBody>
                    <a:bodyPr/>
                    <a:lstStyle/>
                    <a:p>
                      <a:pPr>
                        <a:lnSpc>
                          <a:spcPct val="150000"/>
                        </a:lnSpc>
                        <a:spcAft>
                          <a:spcPts val="600"/>
                        </a:spcAft>
                      </a:pPr>
                      <a:r>
                        <a:rPr lang="cs-CZ" sz="1100">
                          <a:effectLst/>
                        </a:rPr>
                        <a:t>Faktory</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nchor="b"/>
                </a:tc>
                <a:tc>
                  <a:txBody>
                    <a:bodyPr/>
                    <a:lstStyle/>
                    <a:p>
                      <a:pPr>
                        <a:lnSpc>
                          <a:spcPct val="150000"/>
                        </a:lnSpc>
                        <a:spcAft>
                          <a:spcPts val="600"/>
                        </a:spcAft>
                      </a:pPr>
                      <a:r>
                        <a:rPr lang="cs-CZ" sz="1100">
                          <a:effectLst/>
                        </a:rPr>
                        <a:t>Komunistický stát</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nchor="b"/>
                </a:tc>
                <a:tc>
                  <a:txBody>
                    <a:bodyPr/>
                    <a:lstStyle/>
                    <a:p>
                      <a:pPr>
                        <a:lnSpc>
                          <a:spcPct val="150000"/>
                        </a:lnSpc>
                        <a:spcAft>
                          <a:spcPts val="600"/>
                        </a:spcAft>
                      </a:pPr>
                      <a:r>
                        <a:rPr lang="cs-CZ" sz="1100">
                          <a:effectLst/>
                        </a:rPr>
                        <a:t>Postkomunistický stát</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nchor="b"/>
                </a:tc>
                <a:extLst>
                  <a:ext uri="{0D108BD9-81ED-4DB2-BD59-A6C34878D82A}">
                    <a16:rowId xmlns:a16="http://schemas.microsoft.com/office/drawing/2014/main" val="2986068"/>
                  </a:ext>
                </a:extLst>
              </a:tr>
              <a:tr h="2001312">
                <a:tc>
                  <a:txBody>
                    <a:bodyPr/>
                    <a:lstStyle/>
                    <a:p>
                      <a:pPr>
                        <a:lnSpc>
                          <a:spcPct val="150000"/>
                        </a:lnSpc>
                        <a:spcAft>
                          <a:spcPts val="600"/>
                        </a:spcAft>
                      </a:pPr>
                      <a:r>
                        <a:rPr lang="cs-CZ" sz="1100">
                          <a:effectLst/>
                        </a:rPr>
                        <a:t>Státní a stranické/politické autority a kompetence</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tc>
                  <a:txBody>
                    <a:bodyPr/>
                    <a:lstStyle/>
                    <a:p>
                      <a:pPr>
                        <a:lnSpc>
                          <a:spcPct val="150000"/>
                        </a:lnSpc>
                        <a:spcAft>
                          <a:spcPts val="600"/>
                        </a:spcAft>
                      </a:pPr>
                      <a:r>
                        <a:rPr lang="cs-CZ" sz="1100" dirty="0">
                          <a:effectLst/>
                        </a:rPr>
                        <a:t>Státní a stranická byrokracie existovaly v paralelních strukturách, přičemž státní administrativa byla politicky závislá a kontrolovaná. Bez ohledu na centrální plánování politikové spolu se stranickou a státní administrativou nastavovali, řídili a kontrolovali ekonomické aktivity bez jasně definovaných formálních nebo neformálních hranic autorit a kompetencí.</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tc>
                  <a:txBody>
                    <a:bodyPr/>
                    <a:lstStyle/>
                    <a:p>
                      <a:pPr>
                        <a:lnSpc>
                          <a:spcPct val="150000"/>
                        </a:lnSpc>
                        <a:spcAft>
                          <a:spcPts val="600"/>
                        </a:spcAft>
                      </a:pPr>
                      <a:r>
                        <a:rPr lang="cs-CZ" sz="1100">
                          <a:effectLst/>
                        </a:rPr>
                        <a:t>Vytvářené agentury, komise, outsourcingy, poradenské služby apod. s nejasnými kompetencemi umožňovaly koexistenci paralelních struktur se státní administrativou, přičemž ta zůstala politicky závislá. Politikové prostřednictvím paralelních struktur a s využitím závislého státního aparátu nastavovali, řídili a kontrolovali ekonomické aktivity bez jasně definovaných hranic autorit a kompetencí.</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extLst>
                  <a:ext uri="{0D108BD9-81ED-4DB2-BD59-A6C34878D82A}">
                    <a16:rowId xmlns:a16="http://schemas.microsoft.com/office/drawing/2014/main" val="3205953733"/>
                  </a:ext>
                </a:extLst>
              </a:tr>
              <a:tr h="1239064">
                <a:tc>
                  <a:txBody>
                    <a:bodyPr/>
                    <a:lstStyle/>
                    <a:p>
                      <a:pPr>
                        <a:lnSpc>
                          <a:spcPct val="150000"/>
                        </a:lnSpc>
                        <a:spcAft>
                          <a:spcPts val="600"/>
                        </a:spcAft>
                      </a:pPr>
                      <a:r>
                        <a:rPr lang="cs-CZ" sz="1100">
                          <a:effectLst/>
                        </a:rPr>
                        <a:t>Zodpovídání se a dohled </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tc>
                  <a:txBody>
                    <a:bodyPr/>
                    <a:lstStyle/>
                    <a:p>
                      <a:pPr>
                        <a:lnSpc>
                          <a:spcPct val="150000"/>
                        </a:lnSpc>
                        <a:spcAft>
                          <a:spcPts val="600"/>
                        </a:spcAft>
                      </a:pPr>
                      <a:r>
                        <a:rPr lang="cs-CZ" sz="1100">
                          <a:effectLst/>
                        </a:rPr>
                        <a:t>Pojem zodpovídání se (accountability) nebyl součástí politického slovníku a samozřejmě ani principů, na nichž byl systém založen. Dohledové a kontrolní mechanismy byly slabé a pod komunistickou politickou kontrolou a vlivem.</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tc>
                  <a:txBody>
                    <a:bodyPr/>
                    <a:lstStyle/>
                    <a:p>
                      <a:pPr>
                        <a:lnSpc>
                          <a:spcPct val="150000"/>
                        </a:lnSpc>
                        <a:spcAft>
                          <a:spcPts val="600"/>
                        </a:spcAft>
                      </a:pPr>
                      <a:r>
                        <a:rPr lang="cs-CZ" sz="1100">
                          <a:effectLst/>
                        </a:rPr>
                        <a:t>Pojem zodpovídání se (accountability) se nestal součástí politického slovníku a byl  velmi málo aplikován do státních struktur. Dohledové a kontrolní mechanismy chyběly, případně měly slabé kompetence, reprodukoval se politický/stranický vliv. </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extLst>
                  <a:ext uri="{0D108BD9-81ED-4DB2-BD59-A6C34878D82A}">
                    <a16:rowId xmlns:a16="http://schemas.microsoft.com/office/drawing/2014/main" val="1086373637"/>
                  </a:ext>
                </a:extLst>
              </a:tr>
              <a:tr h="1239064">
                <a:tc>
                  <a:txBody>
                    <a:bodyPr/>
                    <a:lstStyle/>
                    <a:p>
                      <a:pPr>
                        <a:lnSpc>
                          <a:spcPct val="150000"/>
                        </a:lnSpc>
                        <a:spcAft>
                          <a:spcPts val="600"/>
                        </a:spcAft>
                      </a:pPr>
                      <a:r>
                        <a:rPr lang="cs-CZ" sz="1100">
                          <a:effectLst/>
                        </a:rPr>
                        <a:t>Bezpečnostní a obranné struktury státu </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tc>
                  <a:txBody>
                    <a:bodyPr/>
                    <a:lstStyle/>
                    <a:p>
                      <a:pPr>
                        <a:lnSpc>
                          <a:spcPct val="150000"/>
                        </a:lnSpc>
                        <a:spcAft>
                          <a:spcPts val="600"/>
                        </a:spcAft>
                      </a:pPr>
                      <a:r>
                        <a:rPr lang="cs-CZ" sz="1100">
                          <a:effectLst/>
                        </a:rPr>
                        <a:t>Bezpečnostní a obranné struktury (včetně tajných služeb) byly důležitou součástí mocenských vztahů v politické sféře a mohly hrát roli politického (či dokonce) ekonomického aktéra. </a:t>
                      </a:r>
                      <a:endParaRPr lang="cs-CZ" sz="110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tc>
                  <a:txBody>
                    <a:bodyPr/>
                    <a:lstStyle/>
                    <a:p>
                      <a:pPr>
                        <a:lnSpc>
                          <a:spcPct val="150000"/>
                        </a:lnSpc>
                        <a:spcAft>
                          <a:spcPts val="600"/>
                        </a:spcAft>
                      </a:pPr>
                      <a:r>
                        <a:rPr lang="cs-CZ" sz="1100" dirty="0">
                          <a:effectLst/>
                        </a:rPr>
                        <a:t>Bezpečnostní a obranné struktury (včetně tajných služeb) byly důležitou součástí mocenských vztahů v politické sféře a mohly hrát roli politického (či dokonce) ekonomického aktéra v netransparentním privatizačním procesu a ve spojení s organizovaným zločinem (např. NBÚ 1998-2006)</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txBody>
                  <a:tcPr marL="63521" marR="63521" marT="0" marB="0"/>
                </a:tc>
                <a:extLst>
                  <a:ext uri="{0D108BD9-81ED-4DB2-BD59-A6C34878D82A}">
                    <a16:rowId xmlns:a16="http://schemas.microsoft.com/office/drawing/2014/main" val="991568809"/>
                  </a:ext>
                </a:extLst>
              </a:tr>
            </a:tbl>
          </a:graphicData>
        </a:graphic>
      </p:graphicFrame>
      <p:sp>
        <p:nvSpPr>
          <p:cNvPr id="6" name="Rectangle 1">
            <a:extLst>
              <a:ext uri="{FF2B5EF4-FFF2-40B4-BE49-F238E27FC236}">
                <a16:creationId xmlns:a16="http://schemas.microsoft.com/office/drawing/2014/main" id="{77541537-0757-4E6F-A47C-B537EDE55640}"/>
              </a:ext>
            </a:extLst>
          </p:cNvPr>
          <p:cNvSpPr>
            <a:spLocks noChangeArrowheads="1"/>
          </p:cNvSpPr>
          <p:nvPr/>
        </p:nvSpPr>
        <p:spPr bwMode="auto">
          <a:xfrm>
            <a:off x="3774558" y="-287775"/>
            <a:ext cx="7527852"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15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5900" algn="ctr"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0" marR="0" lvl="0" indent="215900" algn="ctr" defTabSz="914400" rtl="0" eaLnBrk="0" fontAlgn="base" latinLnBrk="0" hangingPunct="0">
              <a:lnSpc>
                <a:spcPct val="100000"/>
              </a:lnSpc>
              <a:spcBef>
                <a:spcPct val="0"/>
              </a:spcBef>
              <a:spcAft>
                <a:spcPct val="0"/>
              </a:spcAft>
              <a:buClrTx/>
              <a:buSzTx/>
              <a:buFontTx/>
              <a:buNone/>
              <a:tabLst/>
            </a:pPr>
            <a:endParaRPr lang="cs-CZ" altLang="cs-CZ" sz="2400" b="1" dirty="0" bmk="">
              <a:latin typeface="Calibri" panose="020F0502020204030204" pitchFamily="34" charset="0"/>
              <a:ea typeface="Calibri" panose="020F0502020204030204" pitchFamily="34" charset="0"/>
              <a:cs typeface="Calibri" panose="020F0502020204030204" pitchFamily="34" charset="0"/>
            </a:endParaRPr>
          </a:p>
          <a:p>
            <a:pPr marL="0" marR="0" lvl="0" indent="215900" algn="ctr"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Komunistický a postkomunistický stát v raných fázích transformace v první polovině 90. let</a:t>
            </a:r>
            <a:endParaRPr kumimoji="0" lang="cs-CZ" altLang="cs-CZ"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215900" algn="ctr" defTabSz="914400" rtl="0" eaLnBrk="0" fontAlgn="base" latinLnBrk="0" hangingPunct="0">
              <a:lnSpc>
                <a:spcPct val="100000"/>
              </a:lnSpc>
              <a:spcBef>
                <a:spcPct val="0"/>
              </a:spcBef>
              <a:spcAft>
                <a:spcPct val="0"/>
              </a:spcAft>
              <a:buClrTx/>
              <a:buSzTx/>
              <a:buFontTx/>
              <a:buNone/>
              <a:tabLst/>
            </a:pPr>
            <a:endParaRPr kumimoji="0" lang="cs-CZ" altLang="cs-CZ"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215900" algn="ctr" defTabSz="914400" rtl="0" eaLnBrk="0" fontAlgn="base" latinLnBrk="0" hangingPunct="0">
              <a:lnSpc>
                <a:spcPct val="100000"/>
              </a:lnSpc>
              <a:spcBef>
                <a:spcPct val="0"/>
              </a:spcBef>
              <a:spcAft>
                <a:spcPct val="0"/>
              </a:spcAft>
              <a:buClrTx/>
              <a:buSzTx/>
              <a:buFontTx/>
              <a:buNone/>
              <a:tabLst/>
            </a:pPr>
            <a:endParaRPr kumimoji="0" lang="cs-CZ" altLang="cs-CZ"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013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4AE956-FC41-4412-987F-384E3C25C2E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7020759-15A0-46D9-9049-76E41DEE87E3}"/>
              </a:ext>
            </a:extLst>
          </p:cNvPr>
          <p:cNvSpPr>
            <a:spLocks noGrp="1"/>
          </p:cNvSpPr>
          <p:nvPr>
            <p:ph idx="1"/>
          </p:nvPr>
        </p:nvSpPr>
        <p:spPr/>
        <p:txBody>
          <a:bodyPr/>
          <a:lstStyle/>
          <a:p>
            <a:pPr algn="ctr"/>
            <a:r>
              <a:rPr lang="cs-CZ" dirty="0"/>
              <a:t>Děkuji Vám za pozornost</a:t>
            </a:r>
          </a:p>
        </p:txBody>
      </p:sp>
    </p:spTree>
    <p:extLst>
      <p:ext uri="{BB962C8B-B14F-4D97-AF65-F5344CB8AC3E}">
        <p14:creationId xmlns:p14="http://schemas.microsoft.com/office/powerpoint/2010/main" val="356389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EEBB23-D00D-42BD-8CC1-9A171BE56732}"/>
              </a:ext>
            </a:extLst>
          </p:cNvPr>
          <p:cNvSpPr>
            <a:spLocks noGrp="1"/>
          </p:cNvSpPr>
          <p:nvPr>
            <p:ph type="title"/>
          </p:nvPr>
        </p:nvSpPr>
        <p:spPr>
          <a:xfrm>
            <a:off x="1462597" y="1800000"/>
            <a:ext cx="10365226" cy="852823"/>
          </a:xfrm>
        </p:spPr>
        <p:txBody>
          <a:bodyPr>
            <a:normAutofit/>
          </a:bodyPr>
          <a:lstStyle/>
          <a:p>
            <a:pPr algn="ctr"/>
            <a:r>
              <a:rPr lang="cs-CZ" dirty="0"/>
              <a:t>Inspirace</a:t>
            </a:r>
            <a:br>
              <a:rPr lang="cs-CZ" dirty="0"/>
            </a:br>
            <a:r>
              <a:rPr lang="cs-CZ" sz="1300" dirty="0">
                <a:hlinkClick r:id="rId3"/>
              </a:rPr>
              <a:t>Velký muž světa - Bohumil Sláma | KOSMAS.cz - vaše internetové knihkupectví</a:t>
            </a:r>
            <a:endParaRPr lang="cs-CZ" sz="1300" dirty="0"/>
          </a:p>
        </p:txBody>
      </p:sp>
      <p:sp>
        <p:nvSpPr>
          <p:cNvPr id="3" name="Zástupný obsah 2">
            <a:extLst>
              <a:ext uri="{FF2B5EF4-FFF2-40B4-BE49-F238E27FC236}">
                <a16:creationId xmlns:a16="http://schemas.microsoft.com/office/drawing/2014/main" id="{57B7CABB-0760-4A06-A181-4B8E36CD6FF4}"/>
              </a:ext>
            </a:extLst>
          </p:cNvPr>
          <p:cNvSpPr>
            <a:spLocks noGrp="1"/>
          </p:cNvSpPr>
          <p:nvPr>
            <p:ph idx="1"/>
          </p:nvPr>
        </p:nvSpPr>
        <p:spPr>
          <a:xfrm>
            <a:off x="1462594" y="2705986"/>
            <a:ext cx="10365223" cy="3766066"/>
          </a:xfrm>
        </p:spPr>
        <p:txBody>
          <a:bodyPr>
            <a:normAutofit fontScale="25000" lnSpcReduction="20000"/>
          </a:bodyPr>
          <a:lstStyle/>
          <a:p>
            <a:pPr>
              <a:lnSpc>
                <a:spcPct val="120000"/>
              </a:lnSpc>
              <a:spcBef>
                <a:spcPts val="0"/>
              </a:spcBef>
            </a:pPr>
            <a:r>
              <a:rPr lang="cs-CZ" sz="8000" b="1"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K rukopisům  </a:t>
            </a:r>
            <a:r>
              <a:rPr lang="cs-CZ" sz="8000" b="1" dirty="0">
                <a:effectLst/>
                <a:latin typeface="Calibri" panose="020F0502020204030204" pitchFamily="34" charset="0"/>
                <a:ea typeface="Calibri" panose="020F0502020204030204" pitchFamily="34" charset="0"/>
                <a:cs typeface="Calibri" panose="020F0502020204030204" pitchFamily="34" charset="0"/>
              </a:rPr>
              <a:t>1886 </a:t>
            </a:r>
            <a:r>
              <a:rPr lang="cs-CZ" sz="8000" b="1" dirty="0" err="1">
                <a:effectLst/>
                <a:latin typeface="Calibri" panose="020F0502020204030204" pitchFamily="34" charset="0"/>
                <a:ea typeface="Calibri" panose="020F0502020204030204" pitchFamily="34" charset="0"/>
                <a:cs typeface="Calibri" panose="020F0502020204030204" pitchFamily="34" charset="0"/>
              </a:rPr>
              <a:t>Athenaeaum</a:t>
            </a:r>
            <a:endParaRPr lang="cs-CZ" sz="8000" b="1"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endParaRPr>
          </a:p>
          <a:p>
            <a:pPr>
              <a:lnSpc>
                <a:spcPct val="120000"/>
              </a:lnSpc>
              <a:spcBef>
                <a:spcPts val="0"/>
              </a:spcBef>
            </a:pPr>
            <a:r>
              <a:rPr lang="cs-CZ" sz="8000" dirty="0">
                <a:solidFill>
                  <a:srgbClr val="000000"/>
                </a:solidFill>
                <a:latin typeface="Calibri" panose="020F0502020204030204" pitchFamily="34" charset="0"/>
                <a:ea typeface="Calibri" panose="020F0502020204030204" pitchFamily="34" charset="0"/>
                <a:cs typeface="Calibri" panose="020F0502020204030204" pitchFamily="34" charset="0"/>
              </a:rPr>
              <a:t>Ne</a:t>
            </a:r>
            <a:r>
              <a:rPr lang="cs-CZ" sz="8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chápu, jak někdo tvrdit může, že čest národa vyžaduje obhájení Rukopisů! </a:t>
            </a:r>
            <a:r>
              <a:rPr lang="cs-CZ" sz="8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Čest národa vyžaduje obhájení, resp. poznání pravdy, nic více, a větší je mravnost a zmužilost uznávající omyl nežli obhajování omylu, který třeba celý národ sdílí…  </a:t>
            </a:r>
          </a:p>
          <a:p>
            <a:pPr indent="457200" algn="just">
              <a:lnSpc>
                <a:spcPct val="120000"/>
              </a:lnSpc>
              <a:spcBef>
                <a:spcPts val="0"/>
              </a:spcBef>
            </a:pPr>
            <a:endParaRPr lang="cs-CZ" sz="80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457200" algn="just">
              <a:lnSpc>
                <a:spcPct val="120000"/>
              </a:lnSpc>
              <a:spcBef>
                <a:spcPts val="0"/>
              </a:spcBef>
            </a:pPr>
            <a:r>
              <a:rPr lang="cs-CZ" sz="8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Česká otázka 1895 Čas</a:t>
            </a:r>
            <a:endParaRPr lang="cs-CZ" sz="8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457200" algn="just">
              <a:lnSpc>
                <a:spcPct val="120000"/>
              </a:lnSpc>
              <a:spcBef>
                <a:spcPts val="0"/>
              </a:spcBef>
            </a:pPr>
            <a:r>
              <a:rPr lang="cs-CZ" sz="8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Již Kollár otázku českou formuloval jakožto problém malého národa, po něm Palacký řešil úkol malého státu. Jistě Kollárovi slovanská idea a vzájemnost byla jen prostředkem proti národní malosti, kterou tak zle pociťoval. </a:t>
            </a:r>
            <a:r>
              <a:rPr lang="cs-CZ" sz="8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Přiznávám se docela odkrytě, že i mne tísní naše malost, ale nejsem přesvědčen jako Kollár, že zřídlem jejím je náš malý počet…</a:t>
            </a:r>
          </a:p>
          <a:p>
            <a:pPr>
              <a:lnSpc>
                <a:spcPct val="120000"/>
              </a:lnSpc>
              <a:spcBef>
                <a:spcPts val="0"/>
              </a:spcBef>
            </a:pPr>
            <a:endParaRPr lang="cs-CZ" sz="8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cs-CZ" sz="8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cs-CZ" sz="4800" dirty="0">
              <a:latin typeface="+mj-lt"/>
              <a:ea typeface="SimSun" panose="02010600030101010101" pitchFamily="2" charset="-122"/>
            </a:endParaRPr>
          </a:p>
          <a:p>
            <a:pPr>
              <a:spcBef>
                <a:spcPts val="0"/>
              </a:spcBef>
            </a:pPr>
            <a:endParaRPr lang="cs-CZ" sz="4800" dirty="0">
              <a:latin typeface="+mj-lt"/>
            </a:endParaRPr>
          </a:p>
          <a:p>
            <a:endParaRPr lang="cs-CZ" dirty="0"/>
          </a:p>
          <a:p>
            <a:endParaRPr lang="cs-CZ" dirty="0"/>
          </a:p>
          <a:p>
            <a:endParaRPr lang="cs-CZ" dirty="0"/>
          </a:p>
          <a:p>
            <a:endParaRPr lang="cs-CZ" dirty="0"/>
          </a:p>
          <a:p>
            <a:endParaRPr lang="cs-CZ" dirty="0"/>
          </a:p>
          <a:p>
            <a:r>
              <a:rPr lang="cs-CZ" dirty="0"/>
              <a:t>V</a:t>
            </a:r>
          </a:p>
        </p:txBody>
      </p:sp>
    </p:spTree>
    <p:extLst>
      <p:ext uri="{BB962C8B-B14F-4D97-AF65-F5344CB8AC3E}">
        <p14:creationId xmlns:p14="http://schemas.microsoft.com/office/powerpoint/2010/main" val="196368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D05E20-D144-4C72-9842-86074A0CE633}"/>
              </a:ext>
            </a:extLst>
          </p:cNvPr>
          <p:cNvSpPr>
            <a:spLocks noGrp="1"/>
          </p:cNvSpPr>
          <p:nvPr>
            <p:ph type="title"/>
          </p:nvPr>
        </p:nvSpPr>
        <p:spPr/>
        <p:txBody>
          <a:bodyPr/>
          <a:lstStyle/>
          <a:p>
            <a:pPr algn="ctr"/>
            <a:r>
              <a:rPr lang="cs-CZ" dirty="0"/>
              <a:t>Inspirace</a:t>
            </a:r>
          </a:p>
        </p:txBody>
      </p:sp>
      <p:sp>
        <p:nvSpPr>
          <p:cNvPr id="3" name="Zástupný obsah 2">
            <a:extLst>
              <a:ext uri="{FF2B5EF4-FFF2-40B4-BE49-F238E27FC236}">
                <a16:creationId xmlns:a16="http://schemas.microsoft.com/office/drawing/2014/main" id="{EBB21621-465C-4B43-B35A-8B960A2459B7}"/>
              </a:ext>
            </a:extLst>
          </p:cNvPr>
          <p:cNvSpPr>
            <a:spLocks noGrp="1"/>
          </p:cNvSpPr>
          <p:nvPr>
            <p:ph idx="1"/>
          </p:nvPr>
        </p:nvSpPr>
        <p:spPr/>
        <p:txBody>
          <a:bodyPr>
            <a:normAutofit fontScale="25000" lnSpcReduction="20000"/>
          </a:bodyPr>
          <a:lstStyle/>
          <a:p>
            <a:pPr indent="457200" algn="just">
              <a:lnSpc>
                <a:spcPct val="120000"/>
              </a:lnSpc>
              <a:spcBef>
                <a:spcPts val="0"/>
              </a:spcBef>
            </a:pPr>
            <a:r>
              <a:rPr lang="cs-CZ" sz="6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Světová revoluce 1925 Čin</a:t>
            </a:r>
            <a:endParaRPr lang="cs-CZ" sz="6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pPr>
            <a:r>
              <a:rPr lang="cs-CZ" sz="6400" dirty="0">
                <a:effectLst/>
                <a:latin typeface="Calibri" panose="020F0502020204030204" pitchFamily="34" charset="0"/>
                <a:ea typeface="Calibri" panose="020F0502020204030204" pitchFamily="34" charset="0"/>
                <a:cs typeface="Calibri" panose="020F0502020204030204" pitchFamily="34" charset="0"/>
              </a:rPr>
              <a:t>Stát náš nejen že musí být demokratický, on nedemokratický ani být nemůže… nemáme dynastie, nemáme národní šlechty, nemáme tradice starého militaristického vojska a nemáme církve tak politicky uznávané, jak ji uznávaly státy staré, zejména absolutistické, caristické, teokratické. Již proto náš obnovený stát musil být demokratickou republikou, a ty důvody u mne, vedle positivní hodnoty republiky a demokracie, také rozhodovaly o formě našeho státu. </a:t>
            </a:r>
          </a:p>
          <a:p>
            <a:pPr>
              <a:spcBef>
                <a:spcPts val="0"/>
              </a:spcBef>
            </a:pPr>
            <a:endParaRPr lang="cs-CZ" sz="6400" dirty="0">
              <a:latin typeface="Calibri" panose="020F0502020204030204" pitchFamily="34" charset="0"/>
              <a:ea typeface="Calibri" panose="020F0502020204030204" pitchFamily="34" charset="0"/>
              <a:cs typeface="Calibri" panose="020F0502020204030204" pitchFamily="34" charset="0"/>
            </a:endParaRPr>
          </a:p>
          <a:p>
            <a:pPr indent="450215">
              <a:lnSpc>
                <a:spcPct val="120000"/>
              </a:lnSpc>
              <a:spcBef>
                <a:spcPts val="0"/>
              </a:spcBef>
            </a:pPr>
            <a:r>
              <a:rPr lang="cs-CZ" sz="6400" b="1" dirty="0">
                <a:effectLst/>
                <a:latin typeface="Calibri" panose="020F0502020204030204" pitchFamily="34" charset="0"/>
                <a:ea typeface="Calibri" panose="020F0502020204030204" pitchFamily="34" charset="0"/>
                <a:cs typeface="Calibri" panose="020F0502020204030204" pitchFamily="34" charset="0"/>
              </a:rPr>
              <a:t>IV. Myšlení a život, z Čapkových Hovorů s T. G. Masarykem 1936</a:t>
            </a:r>
            <a:endParaRPr lang="cs-CZ" sz="6400" b="1" dirty="0">
              <a:latin typeface="Calibri" panose="020F0502020204030204" pitchFamily="34" charset="0"/>
              <a:ea typeface="Calibri" panose="020F0502020204030204" pitchFamily="34" charset="0"/>
              <a:cs typeface="Calibri" panose="020F0502020204030204" pitchFamily="34" charset="0"/>
            </a:endParaRPr>
          </a:p>
          <a:p>
            <a:pPr indent="457200" algn="just">
              <a:lnSpc>
                <a:spcPct val="120000"/>
              </a:lnSpc>
              <a:spcBef>
                <a:spcPts val="0"/>
              </a:spcBef>
            </a:pPr>
            <a:r>
              <a:rPr lang="cs-CZ" sz="6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Demokracie není jen formou státní, není jen tím, co je napsáno v ústavách; </a:t>
            </a:r>
            <a:r>
              <a:rPr lang="cs-CZ" sz="6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demokracie je názor na život, spočívá na důvěře v lidi, v lidskost a v lidství</a:t>
            </a:r>
            <a:r>
              <a:rPr lang="cs-CZ" sz="6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není důvěry bez lásky, není lásky bez důvěry. Řekl jsem jednou, že demokracie je diskuse. </a:t>
            </a:r>
            <a:r>
              <a:rPr lang="cs-CZ" sz="6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Ale pravá diskuse je možná jen tam, kde si lidé navzájem důvěřují a poctivě hledají pravdu. Demokracie, to je hovor mezi rovnými, přemýšlení svobodných občanů před celou veřejností – slovo parlament má krásný smysl, jen ho učinit tělem!</a:t>
            </a:r>
          </a:p>
          <a:p>
            <a:pPr>
              <a:lnSpc>
                <a:spcPct val="120000"/>
              </a:lnSpc>
              <a:spcBef>
                <a:spcPts val="0"/>
              </a:spcBef>
            </a:pPr>
            <a:r>
              <a:rPr lang="cs-CZ" sz="6400" dirty="0">
                <a:effectLst/>
                <a:latin typeface="Calibri" panose="020F0502020204030204" pitchFamily="34" charset="0"/>
                <a:ea typeface="Calibri" panose="020F0502020204030204" pitchFamily="34" charset="0"/>
                <a:cs typeface="Calibri" panose="020F0502020204030204" pitchFamily="34" charset="0"/>
              </a:rPr>
              <a:t>Řekl jsem, mezi rovnými. Vím, lidé si nejsou rovni; nikde na zemi, v lidech ani v přírodě není rovnosti – je rozmanitost; jen jako nesmrtelné duše jsme opravd</a:t>
            </a:r>
            <a:r>
              <a:rPr lang="cs-CZ" sz="5000" dirty="0">
                <a:effectLst/>
                <a:latin typeface="Calibri" panose="020F0502020204030204" pitchFamily="34" charset="0"/>
                <a:ea typeface="Calibri" panose="020F0502020204030204" pitchFamily="34" charset="0"/>
                <a:cs typeface="Calibri" panose="020F0502020204030204" pitchFamily="34" charset="0"/>
              </a:rPr>
              <a:t>u rovnocenní.</a:t>
            </a:r>
          </a:p>
          <a:p>
            <a:endParaRPr lang="cs-CZ" dirty="0"/>
          </a:p>
        </p:txBody>
      </p:sp>
    </p:spTree>
    <p:extLst>
      <p:ext uri="{BB962C8B-B14F-4D97-AF65-F5344CB8AC3E}">
        <p14:creationId xmlns:p14="http://schemas.microsoft.com/office/powerpoint/2010/main" val="55750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1075C3-2549-40E8-A10D-8CB27C51AF5B}"/>
              </a:ext>
            </a:extLst>
          </p:cNvPr>
          <p:cNvSpPr>
            <a:spLocks noGrp="1"/>
          </p:cNvSpPr>
          <p:nvPr>
            <p:ph type="title"/>
          </p:nvPr>
        </p:nvSpPr>
        <p:spPr/>
        <p:txBody>
          <a:bodyPr/>
          <a:lstStyle/>
          <a:p>
            <a:pPr algn="ctr"/>
            <a:r>
              <a:rPr lang="cs-CZ" dirty="0"/>
              <a:t>Inspirace</a:t>
            </a:r>
          </a:p>
        </p:txBody>
      </p:sp>
      <p:sp>
        <p:nvSpPr>
          <p:cNvPr id="3" name="Zástupný obsah 2">
            <a:extLst>
              <a:ext uri="{FF2B5EF4-FFF2-40B4-BE49-F238E27FC236}">
                <a16:creationId xmlns:a16="http://schemas.microsoft.com/office/drawing/2014/main" id="{91CE721F-1AF2-4909-8782-942E27158B01}"/>
              </a:ext>
            </a:extLst>
          </p:cNvPr>
          <p:cNvSpPr>
            <a:spLocks noGrp="1"/>
          </p:cNvSpPr>
          <p:nvPr>
            <p:ph idx="1"/>
          </p:nvPr>
        </p:nvSpPr>
        <p:spPr/>
        <p:txBody>
          <a:bodyPr>
            <a:normAutofit fontScale="85000" lnSpcReduction="20000"/>
          </a:bodyPr>
          <a:lstStyle/>
          <a:p>
            <a:pPr indent="457200">
              <a:lnSpc>
                <a:spcPct val="100000"/>
              </a:lnSpc>
              <a:spcBef>
                <a:spcPts val="0"/>
              </a:spcBef>
            </a:pPr>
            <a:r>
              <a:rPr lang="cs-CZ" sz="1800" b="1" dirty="0">
                <a:effectLst/>
                <a:latin typeface="Calibri" panose="020F0502020204030204" pitchFamily="34" charset="0"/>
                <a:ea typeface="Calibri" panose="020F0502020204030204" pitchFamily="34" charset="0"/>
                <a:cs typeface="Calibri" panose="020F0502020204030204" pitchFamily="34" charset="0"/>
              </a:rPr>
              <a:t>Jak pracovat 1898 přednášky, Čin 1926									</a:t>
            </a:r>
            <a:endPar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457200" algn="just">
              <a:lnSpc>
                <a:spcPct val="100000"/>
              </a:lnSpc>
              <a:spcBef>
                <a:spcPts val="0"/>
              </a:spcBef>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 tedy všeobecné vzdělání je? Není sumou vědomostí, sice by konversační slovník byl nejlepším prostředkem vzdělávacím. Lidé s takovým encyklopedickým vzděláním nám neimponují. Všeobecné vzdělání není sumou vědomostí, protože vědění je </a:t>
            </a:r>
            <a:r>
              <a:rPr lang="cs-C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organism</a:t>
            </a: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něco živého. To jsme my, kteří myslíme, pracujeme, a všeobecné vzdělání – to je ten celý člověk, popřípadě celá daná společnost. Proto jde o vědění organisované, spojené jedno s druhým. Dále je všeobecné vzdělání něco vyššího než jednotlivá věda, proto všeobecné vzdělání není učeností, přeučeností. Ta je obyčejně údělem specializace, méně všeobecného vzdělání. Ne o účelnost (zde) běží, ale o živé organické vědění, přirozenou vševědoucnost.</a:t>
            </a:r>
          </a:p>
          <a:p>
            <a:pPr indent="457200" algn="just">
              <a:lnSpc>
                <a:spcPct val="100000"/>
              </a:lnSpc>
              <a:spcBef>
                <a:spcPts val="0"/>
              </a:spcBef>
            </a:pPr>
            <a:endPar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457200" algn="just">
              <a:lnSpc>
                <a:spcPct val="100000"/>
              </a:lnSpc>
              <a:spcBef>
                <a:spcPts val="0"/>
              </a:spcBef>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Nechceme však všeobecné vzdělání bez odbornictví. Každý všeobecný vzdělanec má vedle toho být odborníkem; tím nabývá přesnosti. Jen tou měrou, kterou je zároveň specialistou, se vyhýbá diletantismu, který bývá údělem všeobecného vzdělání. Proti diletantismu je jediným lékem specializace. My všichni do jisté míry jsme diletanti, pomáháme si v rozličných oborech populárními spisy, ale nesmíme se klamat, že pokud není správné metody při tomto všeobecném vzdělávání, jistá nedovzdělanost, polovičatost snadno se stává údělem každého, kdo o toto všeobecné vzdělání usiluje. </a:t>
            </a:r>
            <a:r>
              <a:rPr lang="cs-CZ"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Právě dnes je veliké nebezpečí stát se polovzdělancem. Diletant je člověkem jen předmluvy, jen titulního listu, to je ta povrchnost. Diletantismus je rakovina nejen rozumová, ale i mravní; má špatný vliv na charakter.</a:t>
            </a: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Vzdělání, jak z nás dělá člověka, může z nás udělat i </a:t>
            </a:r>
            <a:r>
              <a:rPr lang="cs-C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nečlověka</a:t>
            </a: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Je vzdělání dobré i zlé. Vzdělání se stává často požitkářstvím a užívá se ho často jako stimulans, jako černé kávy. Lék proti tomu: pochopit, co je to přesnost práce, co je to práce v malém…</a:t>
            </a:r>
          </a:p>
          <a:p>
            <a:endParaRPr lang="cs-CZ" dirty="0"/>
          </a:p>
        </p:txBody>
      </p:sp>
    </p:spTree>
    <p:extLst>
      <p:ext uri="{BB962C8B-B14F-4D97-AF65-F5344CB8AC3E}">
        <p14:creationId xmlns:p14="http://schemas.microsoft.com/office/powerpoint/2010/main" val="2010834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1A7FEE6-699C-415B-8088-4D01FE375C56}"/>
              </a:ext>
            </a:extLst>
          </p:cNvPr>
          <p:cNvSpPr>
            <a:spLocks noGrp="1"/>
          </p:cNvSpPr>
          <p:nvPr>
            <p:ph type="title"/>
          </p:nvPr>
        </p:nvSpPr>
        <p:spPr/>
        <p:txBody>
          <a:bodyPr/>
          <a:lstStyle/>
          <a:p>
            <a:pPr algn="ctr"/>
            <a:r>
              <a:rPr lang="cs-CZ" dirty="0"/>
              <a:t>Historické proměny pojmu demokracie</a:t>
            </a:r>
          </a:p>
        </p:txBody>
      </p:sp>
      <p:sp>
        <p:nvSpPr>
          <p:cNvPr id="5" name="Zástupný symbol pro obsah 4">
            <a:extLst>
              <a:ext uri="{FF2B5EF4-FFF2-40B4-BE49-F238E27FC236}">
                <a16:creationId xmlns:a16="http://schemas.microsoft.com/office/drawing/2014/main" id="{D8299647-8401-4C67-990A-44491579FC42}"/>
              </a:ext>
            </a:extLst>
          </p:cNvPr>
          <p:cNvSpPr>
            <a:spLocks noGrp="1"/>
          </p:cNvSpPr>
          <p:nvPr>
            <p:ph idx="1"/>
          </p:nvPr>
        </p:nvSpPr>
        <p:spPr/>
        <p:txBody>
          <a:bodyPr>
            <a:normAutofit/>
          </a:bodyPr>
          <a:lstStyle/>
          <a:p>
            <a:pPr>
              <a:defRPr/>
            </a:pPr>
            <a:r>
              <a:rPr lang="cs-CZ" sz="2400" b="1" dirty="0">
                <a:latin typeface="Calibri" panose="020F0502020204030204" pitchFamily="34" charset="0"/>
                <a:ea typeface="Calibri" panose="020F0502020204030204" pitchFamily="34" charset="0"/>
                <a:cs typeface="Calibri" panose="020F0502020204030204" pitchFamily="34" charset="0"/>
              </a:rPr>
              <a:t>Historická podmíněnost chápání pojmu</a:t>
            </a:r>
          </a:p>
          <a:p>
            <a:pPr>
              <a:defRPr/>
            </a:pPr>
            <a:r>
              <a:rPr lang="cs-CZ" sz="2400" dirty="0">
                <a:latin typeface="Calibri" panose="020F0502020204030204" pitchFamily="34" charset="0"/>
                <a:ea typeface="Calibri" panose="020F0502020204030204" pitchFamily="34" charset="0"/>
                <a:cs typeface="Calibri" panose="020F0502020204030204" pitchFamily="34" charset="0"/>
              </a:rPr>
              <a:t>Kladný vs. záporný</a:t>
            </a:r>
          </a:p>
          <a:p>
            <a:pPr>
              <a:buFont typeface="Wingdings" panose="05000000000000000000" pitchFamily="2" charset="2"/>
              <a:buChar char="ü"/>
              <a:defRPr/>
            </a:pPr>
            <a:r>
              <a:rPr lang="cs-CZ" sz="2400" dirty="0">
                <a:latin typeface="Calibri" panose="020F0502020204030204" pitchFamily="34" charset="0"/>
                <a:ea typeface="Calibri" panose="020F0502020204030204" pitchFamily="34" charset="0"/>
                <a:cs typeface="Calibri" panose="020F0502020204030204" pitchFamily="34" charset="0"/>
              </a:rPr>
              <a:t>Antika – přímá demokracie</a:t>
            </a:r>
          </a:p>
          <a:p>
            <a:pPr>
              <a:buFont typeface="Wingdings" panose="05000000000000000000" pitchFamily="2" charset="2"/>
              <a:buChar char="ü"/>
              <a:defRPr/>
            </a:pPr>
            <a:r>
              <a:rPr lang="cs-CZ" sz="2400" dirty="0">
                <a:latin typeface="Calibri" panose="020F0502020204030204" pitchFamily="34" charset="0"/>
                <a:ea typeface="Calibri" panose="020F0502020204030204" pitchFamily="34" charset="0"/>
                <a:cs typeface="Calibri" panose="020F0502020204030204" pitchFamily="34" charset="0"/>
              </a:rPr>
              <a:t>Americká revoluce – republika (zastupitelství)</a:t>
            </a:r>
          </a:p>
          <a:p>
            <a:pPr>
              <a:buFont typeface="Wingdings" panose="05000000000000000000" pitchFamily="2" charset="2"/>
              <a:buChar char="ü"/>
              <a:defRPr/>
            </a:pPr>
            <a:r>
              <a:rPr lang="cs-CZ" sz="2400" dirty="0">
                <a:latin typeface="Calibri" panose="020F0502020204030204" pitchFamily="34" charset="0"/>
                <a:ea typeface="Calibri" panose="020F0502020204030204" pitchFamily="34" charset="0"/>
                <a:cs typeface="Calibri" panose="020F0502020204030204" pitchFamily="34" charset="0"/>
              </a:rPr>
              <a:t>Zastupitelská demokracie (postupně propojuje s liberalismem)</a:t>
            </a:r>
          </a:p>
          <a:p>
            <a:pPr>
              <a:buFont typeface="Wingdings" panose="05000000000000000000" pitchFamily="2" charset="2"/>
              <a:buChar char="ü"/>
              <a:defRPr/>
            </a:pPr>
            <a:r>
              <a:rPr lang="cs-CZ" sz="2400" dirty="0">
                <a:latin typeface="Calibri" panose="020F0502020204030204" pitchFamily="34" charset="0"/>
                <a:ea typeface="Calibri" panose="020F0502020204030204" pitchFamily="34" charset="0"/>
                <a:cs typeface="Calibri" panose="020F0502020204030204" pitchFamily="34" charset="0"/>
              </a:rPr>
              <a:t>„Lidové demokracie“ (KLDR)</a:t>
            </a:r>
          </a:p>
        </p:txBody>
      </p:sp>
    </p:spTree>
    <p:extLst>
      <p:ext uri="{BB962C8B-B14F-4D97-AF65-F5344CB8AC3E}">
        <p14:creationId xmlns:p14="http://schemas.microsoft.com/office/powerpoint/2010/main" val="73430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56BE1B-FEBF-429B-A019-055C4092C9D1}"/>
              </a:ext>
            </a:extLst>
          </p:cNvPr>
          <p:cNvSpPr>
            <a:spLocks noGrp="1"/>
          </p:cNvSpPr>
          <p:nvPr>
            <p:ph type="title"/>
          </p:nvPr>
        </p:nvSpPr>
        <p:spPr/>
        <p:txBody>
          <a:bodyPr/>
          <a:lstStyle/>
          <a:p>
            <a:pPr algn="ctr"/>
            <a:r>
              <a:rPr lang="cs-CZ" dirty="0"/>
              <a:t>Demokracie odvozuje svou legitimitu z Lidu</a:t>
            </a:r>
            <a:br>
              <a:rPr lang="cs-CZ" dirty="0"/>
            </a:br>
            <a:r>
              <a:rPr lang="cs-CZ" dirty="0" err="1"/>
              <a:t>Demos</a:t>
            </a:r>
            <a:r>
              <a:rPr lang="cs-CZ" dirty="0"/>
              <a:t> vs. </a:t>
            </a:r>
            <a:r>
              <a:rPr lang="cs-CZ" dirty="0" err="1"/>
              <a:t>Populus</a:t>
            </a:r>
            <a:endParaRPr lang="cs-CZ" dirty="0"/>
          </a:p>
        </p:txBody>
      </p:sp>
      <p:sp>
        <p:nvSpPr>
          <p:cNvPr id="3" name="Zástupný symbol pro obsah 2">
            <a:extLst>
              <a:ext uri="{FF2B5EF4-FFF2-40B4-BE49-F238E27FC236}">
                <a16:creationId xmlns:a16="http://schemas.microsoft.com/office/drawing/2014/main" id="{33A6F375-FC47-4D54-BB54-822BFCBAC3B0}"/>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cs-CZ" sz="2400" b="1" dirty="0" err="1">
                <a:latin typeface="Calibri" panose="020F0502020204030204" pitchFamily="34" charset="0"/>
                <a:ea typeface="Calibri" panose="020F0502020204030204" pitchFamily="34" charset="0"/>
                <a:cs typeface="Calibri" panose="020F0502020204030204" pitchFamily="34" charset="0"/>
              </a:rPr>
              <a:t>Demos</a:t>
            </a:r>
            <a:r>
              <a:rPr lang="cs-CZ" sz="2400" dirty="0">
                <a:latin typeface="Calibri" panose="020F0502020204030204" pitchFamily="34" charset="0"/>
                <a:ea typeface="Calibri" panose="020F0502020204030204" pitchFamily="34" charset="0"/>
                <a:cs typeface="Calibri" panose="020F0502020204030204" pitchFamily="34" charset="0"/>
              </a:rPr>
              <a:t> – Lid je pluralitní</a:t>
            </a:r>
          </a:p>
          <a:p>
            <a:pPr marL="342900" indent="-342900">
              <a:buFont typeface="Wingdings" panose="05000000000000000000" pitchFamily="2" charset="2"/>
              <a:buChar char="ü"/>
            </a:pPr>
            <a:r>
              <a:rPr lang="cs-CZ" sz="2400" dirty="0">
                <a:latin typeface="Calibri" panose="020F0502020204030204" pitchFamily="34" charset="0"/>
                <a:ea typeface="Calibri" panose="020F0502020204030204" pitchFamily="34" charset="0"/>
                <a:cs typeface="Calibri" panose="020F0502020204030204" pitchFamily="34" charset="0"/>
              </a:rPr>
              <a:t>Součástí Lidu, protože je součástí „polis“</a:t>
            </a:r>
          </a:p>
          <a:p>
            <a:pPr marL="342900" indent="-342900">
              <a:buFont typeface="Wingdings" panose="05000000000000000000" pitchFamily="2" charset="2"/>
              <a:buChar char="ü"/>
            </a:pPr>
            <a:endParaRPr lang="cs-CZ"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cs-CZ" altLang="cs-CZ" sz="2400" b="1" dirty="0" err="1">
                <a:latin typeface="Calibri" panose="020F0502020204030204" pitchFamily="34" charset="0"/>
                <a:ea typeface="Calibri" panose="020F0502020204030204" pitchFamily="34" charset="0"/>
                <a:cs typeface="Calibri" panose="020F0502020204030204" pitchFamily="34" charset="0"/>
              </a:rPr>
              <a:t>Populus</a:t>
            </a:r>
            <a:r>
              <a:rPr lang="cs-CZ" altLang="cs-CZ" sz="2400" dirty="0">
                <a:latin typeface="Calibri" panose="020F0502020204030204" pitchFamily="34" charset="0"/>
                <a:ea typeface="Calibri" panose="020F0502020204030204" pitchFamily="34" charset="0"/>
                <a:cs typeface="Calibri" panose="020F0502020204030204" pitchFamily="34" charset="0"/>
              </a:rPr>
              <a:t> - „Lid“ je homogenní skupina</a:t>
            </a:r>
          </a:p>
          <a:p>
            <a:pPr marL="342900" indent="-342900">
              <a:buFont typeface="Wingdings" panose="05000000000000000000" pitchFamily="2" charset="2"/>
              <a:buChar char="ü"/>
            </a:pPr>
            <a:r>
              <a:rPr lang="cs-CZ" altLang="cs-CZ" sz="2400" dirty="0">
                <a:latin typeface="Calibri" panose="020F0502020204030204" pitchFamily="34" charset="0"/>
                <a:ea typeface="Calibri" panose="020F0502020204030204" pitchFamily="34" charset="0"/>
                <a:cs typeface="Calibri" panose="020F0502020204030204" pitchFamily="34" charset="0"/>
              </a:rPr>
              <a:t>„Lid“ – čistý, ctnostný, nositel hodnot</a:t>
            </a:r>
          </a:p>
          <a:p>
            <a:pPr marL="342900" indent="-342900">
              <a:buFont typeface="Wingdings" panose="05000000000000000000" pitchFamily="2" charset="2"/>
              <a:buChar char="ü"/>
            </a:pPr>
            <a:r>
              <a:rPr lang="cs-CZ" altLang="cs-CZ" sz="2400" dirty="0">
                <a:latin typeface="Calibri" panose="020F0502020204030204" pitchFamily="34" charset="0"/>
                <a:ea typeface="Calibri" panose="020F0502020204030204" pitchFamily="34" charset="0"/>
                <a:cs typeface="Calibri" panose="020F0502020204030204" pitchFamily="34" charset="0"/>
              </a:rPr>
              <a:t>Silný  (velké množství)</a:t>
            </a:r>
          </a:p>
          <a:p>
            <a:pPr marL="342900" indent="-342900">
              <a:buFont typeface="Wingdings" panose="05000000000000000000" pitchFamily="2" charset="2"/>
              <a:buChar char="ü"/>
            </a:pPr>
            <a:r>
              <a:rPr lang="cs-CZ" altLang="cs-CZ" sz="2400" dirty="0">
                <a:latin typeface="Calibri" panose="020F0502020204030204" pitchFamily="34" charset="0"/>
                <a:ea typeface="Calibri" panose="020F0502020204030204" pitchFamily="34" charset="0"/>
                <a:cs typeface="Calibri" panose="020F0502020204030204" pitchFamily="34" charset="0"/>
              </a:rPr>
              <a:t>„Zdravý rozum“ (</a:t>
            </a:r>
            <a:r>
              <a:rPr lang="cs-CZ" altLang="cs-CZ" sz="2400" dirty="0" err="1">
                <a:latin typeface="Calibri" panose="020F0502020204030204" pitchFamily="34" charset="0"/>
                <a:ea typeface="Calibri" panose="020F0502020204030204" pitchFamily="34" charset="0"/>
                <a:cs typeface="Calibri" panose="020F0502020204030204" pitchFamily="34" charset="0"/>
              </a:rPr>
              <a:t>common</a:t>
            </a: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sense</a:t>
            </a:r>
            <a:r>
              <a:rPr lang="cs-CZ" altLang="cs-CZ" sz="2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cs-CZ" altLang="cs-CZ" sz="2400" dirty="0">
                <a:latin typeface="Calibri" panose="020F0502020204030204" pitchFamily="34" charset="0"/>
                <a:ea typeface="Calibri" panose="020F0502020204030204" pitchFamily="34" charset="0"/>
                <a:cs typeface="Calibri" panose="020F0502020204030204" pitchFamily="34" charset="0"/>
              </a:rPr>
              <a:t>Jednoduchý jazyk</a:t>
            </a:r>
          </a:p>
          <a:p>
            <a:endParaRPr lang="cs-CZ" dirty="0"/>
          </a:p>
        </p:txBody>
      </p:sp>
    </p:spTree>
    <p:extLst>
      <p:ext uri="{BB962C8B-B14F-4D97-AF65-F5344CB8AC3E}">
        <p14:creationId xmlns:p14="http://schemas.microsoft.com/office/powerpoint/2010/main" val="3154309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E5790-C030-4F4F-8C24-2F6961531E22}"/>
              </a:ext>
            </a:extLst>
          </p:cNvPr>
          <p:cNvSpPr>
            <a:spLocks noGrp="1"/>
          </p:cNvSpPr>
          <p:nvPr>
            <p:ph type="title"/>
          </p:nvPr>
        </p:nvSpPr>
        <p:spPr/>
        <p:txBody>
          <a:bodyPr/>
          <a:lstStyle/>
          <a:p>
            <a:pPr algn="ctr"/>
            <a:r>
              <a:rPr lang="cs-CZ" dirty="0"/>
              <a:t>Demokracie odvozuje svou legitimitu z Lidu</a:t>
            </a:r>
            <a:br>
              <a:rPr lang="cs-CZ" dirty="0"/>
            </a:br>
            <a:r>
              <a:rPr lang="cs-CZ" dirty="0"/>
              <a:t>Kdo nepatří do Lidu?</a:t>
            </a:r>
          </a:p>
        </p:txBody>
      </p:sp>
      <p:sp>
        <p:nvSpPr>
          <p:cNvPr id="3" name="Zástupný symbol pro obsah 2">
            <a:extLst>
              <a:ext uri="{FF2B5EF4-FFF2-40B4-BE49-F238E27FC236}">
                <a16:creationId xmlns:a16="http://schemas.microsoft.com/office/drawing/2014/main" id="{ADF65E82-50C4-435B-BDE1-3B4E04139606}"/>
              </a:ext>
            </a:extLst>
          </p:cNvPr>
          <p:cNvSpPr>
            <a:spLocks noGrp="1"/>
          </p:cNvSpPr>
          <p:nvPr>
            <p:ph idx="1"/>
          </p:nvPr>
        </p:nvSpPr>
        <p:spPr/>
        <p:txBody>
          <a:bodyPr>
            <a:normAutofit/>
          </a:bodyPr>
          <a:lstStyle/>
          <a:p>
            <a:pPr marL="342900" indent="-342900">
              <a:buFont typeface="Arial" panose="020B0604020202020204" pitchFamily="34" charset="0"/>
              <a:buChar char="•"/>
            </a:pPr>
            <a:r>
              <a:rPr lang="cs-CZ" altLang="cs-CZ" sz="2400" dirty="0">
                <a:latin typeface="Calibri" panose="020F0502020204030204" pitchFamily="34" charset="0"/>
                <a:ea typeface="Calibri" panose="020F0502020204030204" pitchFamily="34" charset="0"/>
                <a:cs typeface="Calibri" panose="020F0502020204030204" pitchFamily="34" charset="0"/>
              </a:rPr>
              <a:t>Dichotomie </a:t>
            </a:r>
            <a:r>
              <a:rPr lang="cs-CZ" altLang="cs-CZ" sz="2400" b="1" dirty="0">
                <a:latin typeface="Calibri" panose="020F0502020204030204" pitchFamily="34" charset="0"/>
                <a:ea typeface="Calibri" panose="020F0502020204030204" pitchFamily="34" charset="0"/>
                <a:cs typeface="Calibri" panose="020F0502020204030204" pitchFamily="34" charset="0"/>
              </a:rPr>
              <a:t>MY a ONI</a:t>
            </a:r>
          </a:p>
          <a:p>
            <a:pPr marL="342900" indent="-342900">
              <a:buFont typeface="Arial" panose="020B0604020202020204" pitchFamily="34" charset="0"/>
              <a:buChar char="•"/>
            </a:pPr>
            <a:r>
              <a:rPr lang="cs-CZ" altLang="cs-CZ" sz="2400" dirty="0" err="1">
                <a:latin typeface="Calibri" panose="020F0502020204030204" pitchFamily="34" charset="0"/>
                <a:ea typeface="Calibri" panose="020F0502020204030204" pitchFamily="34" charset="0"/>
                <a:cs typeface="Calibri" panose="020F0502020204030204" pitchFamily="34" charset="0"/>
              </a:rPr>
              <a:t>Nelid</a:t>
            </a:r>
            <a:r>
              <a:rPr lang="cs-CZ" altLang="cs-CZ" sz="2400" dirty="0">
                <a:latin typeface="Calibri" panose="020F0502020204030204" pitchFamily="34" charset="0"/>
                <a:ea typeface="Calibri" panose="020F0502020204030204" pitchFamily="34" charset="0"/>
                <a:cs typeface="Calibri" panose="020F0502020204030204" pitchFamily="34" charset="0"/>
              </a:rPr>
              <a:t> - Nositel negativních rysů, ničitel hodnot, které uznává „lid“</a:t>
            </a:r>
          </a:p>
          <a:p>
            <a:pPr>
              <a:buFont typeface="Wingdings" panose="05000000000000000000" pitchFamily="2" charset="2"/>
              <a:buChar char="ü"/>
            </a:pPr>
            <a:r>
              <a:rPr lang="cs-CZ" altLang="cs-CZ" sz="2400" dirty="0">
                <a:latin typeface="Calibri" panose="020F0502020204030204" pitchFamily="34" charset="0"/>
                <a:ea typeface="Calibri" panose="020F0502020204030204" pitchFamily="34" charset="0"/>
                <a:cs typeface="Calibri" panose="020F0502020204030204" pitchFamily="34" charset="0"/>
              </a:rPr>
              <a:t>Domácí elita (ekonomická, politická) – (dinosauři, </a:t>
            </a:r>
            <a:r>
              <a:rPr lang="cs-CZ" altLang="cs-CZ" sz="2400" dirty="0" err="1">
                <a:latin typeface="Calibri" panose="020F0502020204030204" pitchFamily="34" charset="0"/>
                <a:ea typeface="Calibri" panose="020F0502020204030204" pitchFamily="34" charset="0"/>
                <a:cs typeface="Calibri" panose="020F0502020204030204" pitchFamily="34" charset="0"/>
              </a:rPr>
              <a:t>maharádžové</a:t>
            </a:r>
            <a:r>
              <a:rPr lang="cs-CZ" altLang="cs-CZ" sz="2400" dirty="0">
                <a:latin typeface="Calibri" panose="020F0502020204030204" pitchFamily="34" charset="0"/>
                <a:ea typeface="Calibri" panose="020F0502020204030204" pitchFamily="34" charset="0"/>
                <a:cs typeface="Calibri" panose="020F0502020204030204" pitchFamily="34" charset="0"/>
              </a:rPr>
              <a:t>, zloději z Říma)</a:t>
            </a:r>
          </a:p>
          <a:p>
            <a:pPr>
              <a:buFont typeface="Wingdings" panose="05000000000000000000" pitchFamily="2" charset="2"/>
              <a:buChar char="ü"/>
            </a:pPr>
            <a:r>
              <a:rPr lang="cs-CZ" altLang="cs-CZ" sz="2400" dirty="0">
                <a:latin typeface="Calibri" panose="020F0502020204030204" pitchFamily="34" charset="0"/>
                <a:ea typeface="Calibri" panose="020F0502020204030204" pitchFamily="34" charset="0"/>
                <a:cs typeface="Calibri" panose="020F0502020204030204" pitchFamily="34" charset="0"/>
              </a:rPr>
              <a:t>Intelektuálové</a:t>
            </a:r>
          </a:p>
          <a:p>
            <a:pPr>
              <a:buFont typeface="Wingdings" panose="05000000000000000000" pitchFamily="2" charset="2"/>
              <a:buChar char="ü"/>
            </a:pPr>
            <a:r>
              <a:rPr lang="cs-CZ" altLang="cs-CZ" sz="2400" dirty="0">
                <a:latin typeface="Calibri" panose="020F0502020204030204" pitchFamily="34" charset="0"/>
                <a:ea typeface="Calibri" panose="020F0502020204030204" pitchFamily="34" charset="0"/>
                <a:cs typeface="Calibri" panose="020F0502020204030204" pitchFamily="34" charset="0"/>
              </a:rPr>
              <a:t>Jiná etnická (rasová, náboženská) skupina</a:t>
            </a:r>
          </a:p>
          <a:p>
            <a:pPr>
              <a:buFont typeface="Wingdings" panose="05000000000000000000" pitchFamily="2" charset="2"/>
              <a:buChar char="ü"/>
            </a:pPr>
            <a:r>
              <a:rPr lang="cs-CZ" altLang="cs-CZ" sz="2400" dirty="0">
                <a:latin typeface="Calibri" panose="020F0502020204030204" pitchFamily="34" charset="0"/>
                <a:ea typeface="Calibri" panose="020F0502020204030204" pitchFamily="34" charset="0"/>
                <a:cs typeface="Calibri" panose="020F0502020204030204" pitchFamily="34" charset="0"/>
              </a:rPr>
              <a:t>Cizí mocnost…</a:t>
            </a:r>
          </a:p>
          <a:p>
            <a:pPr marL="342900" indent="-342900">
              <a:buFont typeface="Arial" panose="020B0604020202020204" pitchFamily="34" charset="0"/>
              <a:buChar char="•"/>
            </a:pPr>
            <a:r>
              <a:rPr lang="cs-CZ" altLang="cs-CZ" dirty="0">
                <a:latin typeface="Calibri" panose="020F0502020204030204" pitchFamily="34" charset="0"/>
                <a:ea typeface="Calibri" panose="020F0502020204030204" pitchFamily="34" charset="0"/>
                <a:cs typeface="Calibri" panose="020F0502020204030204" pitchFamily="34" charset="0"/>
              </a:rPr>
              <a:t>Současné tendence: Nárůst populistického diskurzu, rozdělování společnosti na My a oni</a:t>
            </a:r>
          </a:p>
          <a:p>
            <a:endParaRPr lang="cs-CZ" altLang="cs-CZ" dirty="0"/>
          </a:p>
          <a:p>
            <a:endParaRPr lang="cs-CZ" dirty="0"/>
          </a:p>
        </p:txBody>
      </p:sp>
    </p:spTree>
    <p:extLst>
      <p:ext uri="{BB962C8B-B14F-4D97-AF65-F5344CB8AC3E}">
        <p14:creationId xmlns:p14="http://schemas.microsoft.com/office/powerpoint/2010/main" val="1361840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A1546C-AF78-44B8-98B4-947BC9292894}"/>
              </a:ext>
            </a:extLst>
          </p:cNvPr>
          <p:cNvSpPr>
            <a:spLocks noGrp="1"/>
          </p:cNvSpPr>
          <p:nvPr>
            <p:ph type="title"/>
          </p:nvPr>
        </p:nvSpPr>
        <p:spPr/>
        <p:txBody>
          <a:bodyPr/>
          <a:lstStyle/>
          <a:p>
            <a:pPr algn="ctr"/>
            <a:r>
              <a:rPr lang="cs-CZ" dirty="0"/>
              <a:t>Moc v demokracii je jasně vymezena a omezena</a:t>
            </a:r>
          </a:p>
        </p:txBody>
      </p:sp>
      <p:sp>
        <p:nvSpPr>
          <p:cNvPr id="3" name="Zástupný symbol pro obsah 2">
            <a:extLst>
              <a:ext uri="{FF2B5EF4-FFF2-40B4-BE49-F238E27FC236}">
                <a16:creationId xmlns:a16="http://schemas.microsoft.com/office/drawing/2014/main" id="{10CF26BF-AA78-4F09-8E6A-EEAB8851DB39}"/>
              </a:ext>
            </a:extLst>
          </p:cNvPr>
          <p:cNvSpPr>
            <a:spLocks noGrp="1"/>
          </p:cNvSpPr>
          <p:nvPr>
            <p:ph idx="1"/>
          </p:nvPr>
        </p:nvSpPr>
        <p:spPr/>
        <p:txBody>
          <a:bodyPr>
            <a:normAutofit/>
          </a:bodyPr>
          <a:lstStyle/>
          <a:p>
            <a:pPr marL="342900" indent="-342900">
              <a:buFont typeface="Arial" panose="020B0604020202020204" pitchFamily="34" charset="0"/>
              <a:buChar char="•"/>
            </a:pPr>
            <a:r>
              <a:rPr lang="cs-CZ" sz="2400" dirty="0">
                <a:latin typeface="Calibri" panose="020F0502020204030204" pitchFamily="34" charset="0"/>
                <a:ea typeface="Calibri" panose="020F0502020204030204" pitchFamily="34" charset="0"/>
                <a:cs typeface="Calibri" panose="020F0502020204030204" pitchFamily="34" charset="0"/>
              </a:rPr>
              <a:t>Občan může činit vše, co zákon nezakazuje, politik (politická instituce) smí činit jen to, co mu zákon dovoluje</a:t>
            </a:r>
          </a:p>
          <a:p>
            <a:pPr marL="342900" indent="-342900">
              <a:buFont typeface="Arial" panose="020B0604020202020204" pitchFamily="34" charset="0"/>
              <a:buChar char="•"/>
            </a:pPr>
            <a:r>
              <a:rPr lang="cs-CZ" sz="2400" dirty="0">
                <a:latin typeface="Calibri" panose="020F0502020204030204" pitchFamily="34" charset="0"/>
                <a:ea typeface="Calibri" panose="020F0502020204030204" pitchFamily="34" charset="0"/>
                <a:cs typeface="Calibri" panose="020F0502020204030204" pitchFamily="34" charset="0"/>
              </a:rPr>
              <a:t>Principy zodpovídání se (</a:t>
            </a:r>
            <a:r>
              <a:rPr lang="cs-CZ" sz="2400" dirty="0" err="1">
                <a:latin typeface="Calibri" panose="020F0502020204030204" pitchFamily="34" charset="0"/>
                <a:ea typeface="Calibri" panose="020F0502020204030204" pitchFamily="34" charset="0"/>
                <a:cs typeface="Calibri" panose="020F0502020204030204" pitchFamily="34" charset="0"/>
              </a:rPr>
              <a:t>accountability</a:t>
            </a:r>
            <a:r>
              <a:rPr lang="cs-CZ" sz="2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cs-CZ" sz="2400" dirty="0">
                <a:latin typeface="Calibri" panose="020F0502020204030204" pitchFamily="34" charset="0"/>
                <a:ea typeface="Calibri" panose="020F0502020204030204" pitchFamily="34" charset="0"/>
                <a:cs typeface="Calibri" panose="020F0502020204030204" pitchFamily="34" charset="0"/>
              </a:rPr>
              <a:t>Volby</a:t>
            </a:r>
          </a:p>
          <a:p>
            <a:pPr marL="342900" indent="-342900">
              <a:buFont typeface="Wingdings" panose="05000000000000000000" pitchFamily="2" charset="2"/>
              <a:buChar char="ü"/>
            </a:pPr>
            <a:r>
              <a:rPr lang="cs-CZ" sz="2400" dirty="0">
                <a:latin typeface="Calibri" panose="020F0502020204030204" pitchFamily="34" charset="0"/>
                <a:ea typeface="Calibri" panose="020F0502020204030204" pitchFamily="34" charset="0"/>
                <a:cs typeface="Calibri" panose="020F0502020204030204" pitchFamily="34" charset="0"/>
              </a:rPr>
              <a:t>Dělba moci a vyvažování moci (</a:t>
            </a:r>
            <a:r>
              <a:rPr lang="cs-CZ" sz="2400" dirty="0" err="1">
                <a:latin typeface="Calibri" panose="020F0502020204030204" pitchFamily="34" charset="0"/>
                <a:ea typeface="Calibri" panose="020F0502020204030204" pitchFamily="34" charset="0"/>
                <a:cs typeface="Calibri" panose="020F0502020204030204" pitchFamily="34" charset="0"/>
              </a:rPr>
              <a:t>checks</a:t>
            </a:r>
            <a:r>
              <a:rPr lang="cs-CZ" sz="2400" dirty="0">
                <a:latin typeface="Calibri" panose="020F0502020204030204" pitchFamily="34" charset="0"/>
                <a:ea typeface="Calibri" panose="020F0502020204030204" pitchFamily="34" charset="0"/>
                <a:cs typeface="Calibri" panose="020F0502020204030204" pitchFamily="34" charset="0"/>
              </a:rPr>
              <a:t> and </a:t>
            </a:r>
            <a:r>
              <a:rPr lang="cs-CZ" sz="2400" dirty="0" err="1">
                <a:latin typeface="Calibri" panose="020F0502020204030204" pitchFamily="34" charset="0"/>
                <a:ea typeface="Calibri" panose="020F0502020204030204" pitchFamily="34" charset="0"/>
                <a:cs typeface="Calibri" panose="020F0502020204030204" pitchFamily="34" charset="0"/>
              </a:rPr>
              <a:t>balances</a:t>
            </a:r>
            <a:r>
              <a:rPr lang="cs-CZ" sz="2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cs-CZ" sz="2400" dirty="0">
                <a:latin typeface="Calibri" panose="020F0502020204030204" pitchFamily="34" charset="0"/>
                <a:ea typeface="Calibri" panose="020F0502020204030204" pitchFamily="34" charset="0"/>
                <a:cs typeface="Calibri" panose="020F0502020204030204" pitchFamily="34" charset="0"/>
              </a:rPr>
              <a:t>Kontrolní mechanismy - dohledové instituce </a:t>
            </a:r>
          </a:p>
          <a:p>
            <a:pPr marL="342900" indent="-342900">
              <a:buFont typeface="Arial" panose="020B0604020202020204" pitchFamily="34" charset="0"/>
              <a:buChar char="•"/>
            </a:pPr>
            <a:r>
              <a:rPr lang="cs-CZ" sz="2400" dirty="0">
                <a:latin typeface="Calibri" panose="020F0502020204030204" pitchFamily="34" charset="0"/>
                <a:ea typeface="Calibri" panose="020F0502020204030204" pitchFamily="34" charset="0"/>
                <a:cs typeface="Calibri" panose="020F0502020204030204" pitchFamily="34" charset="0"/>
              </a:rPr>
              <a:t>Současné tendence: zeslabování a podceňování principů zodpovídání se</a:t>
            </a:r>
          </a:p>
        </p:txBody>
      </p:sp>
    </p:spTree>
    <p:extLst>
      <p:ext uri="{BB962C8B-B14F-4D97-AF65-F5344CB8AC3E}">
        <p14:creationId xmlns:p14="http://schemas.microsoft.com/office/powerpoint/2010/main" val="2076979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CA91FB-1891-499D-A044-030726409F16}"/>
              </a:ext>
            </a:extLst>
          </p:cNvPr>
          <p:cNvSpPr>
            <a:spLocks noGrp="1"/>
          </p:cNvSpPr>
          <p:nvPr>
            <p:ph type="title"/>
          </p:nvPr>
        </p:nvSpPr>
        <p:spPr/>
        <p:txBody>
          <a:bodyPr>
            <a:normAutofit fontScale="90000"/>
          </a:bodyPr>
          <a:lstStyle/>
          <a:p>
            <a:pPr algn="ctr"/>
            <a:r>
              <a:rPr lang="cs-CZ" dirty="0"/>
              <a:t>Vláda práva </a:t>
            </a:r>
            <a:br>
              <a:rPr lang="cs-CZ" dirty="0"/>
            </a:br>
            <a:r>
              <a:rPr lang="cs-CZ" dirty="0"/>
              <a:t> právní stát jako nezbytná součást demokratického systému</a:t>
            </a:r>
          </a:p>
        </p:txBody>
      </p:sp>
      <p:sp>
        <p:nvSpPr>
          <p:cNvPr id="3" name="Zástupný symbol pro obsah 2">
            <a:extLst>
              <a:ext uri="{FF2B5EF4-FFF2-40B4-BE49-F238E27FC236}">
                <a16:creationId xmlns:a16="http://schemas.microsoft.com/office/drawing/2014/main" id="{1DDEE111-DC07-4103-89C1-51D99AD0EDBA}"/>
              </a:ext>
            </a:extLst>
          </p:cNvPr>
          <p:cNvSpPr>
            <a:spLocks noGrp="1"/>
          </p:cNvSpPr>
          <p:nvPr>
            <p:ph idx="1"/>
          </p:nvPr>
        </p:nvSpPr>
        <p:spPr/>
        <p:txBody>
          <a:bodyPr/>
          <a:lstStyle/>
          <a:p>
            <a:pPr marL="342900" indent="-342900">
              <a:buFont typeface="Arial" panose="020B0604020202020204" pitchFamily="34" charset="0"/>
              <a:buChar char="•"/>
            </a:pPr>
            <a:r>
              <a:rPr lang="cs-CZ" sz="2400" dirty="0">
                <a:latin typeface="Calibri" panose="020F0502020204030204" pitchFamily="34" charset="0"/>
                <a:ea typeface="Calibri" panose="020F0502020204030204" pitchFamily="34" charset="0"/>
                <a:cs typeface="Calibri" panose="020F0502020204030204" pitchFamily="34" charset="0"/>
              </a:rPr>
              <a:t>Konflikt jako legitimní součást demokracie (pluralita ve společnosti)</a:t>
            </a:r>
          </a:p>
          <a:p>
            <a:pPr marL="342900" indent="-342900">
              <a:buFont typeface="Arial" panose="020B0604020202020204" pitchFamily="34" charset="0"/>
              <a:buChar char="•"/>
            </a:pPr>
            <a:r>
              <a:rPr lang="cs-CZ" sz="2400" dirty="0">
                <a:latin typeface="Calibri" panose="020F0502020204030204" pitchFamily="34" charset="0"/>
                <a:ea typeface="Calibri" panose="020F0502020204030204" pitchFamily="34" charset="0"/>
                <a:cs typeface="Calibri" panose="020F0502020204030204" pitchFamily="34" charset="0"/>
              </a:rPr>
              <a:t>Demokracie – systém, který má pravidla jak řešit konflikty</a:t>
            </a:r>
          </a:p>
          <a:p>
            <a:pPr marL="342900" indent="-342900">
              <a:buFont typeface="Wingdings" panose="05000000000000000000" pitchFamily="2" charset="2"/>
              <a:buChar char="ü"/>
            </a:pPr>
            <a:r>
              <a:rPr lang="cs-CZ" sz="2400" dirty="0">
                <a:latin typeface="Calibri" panose="020F0502020204030204" pitchFamily="34" charset="0"/>
                <a:ea typeface="Calibri" panose="020F0502020204030204" pitchFamily="34" charset="0"/>
                <a:cs typeface="Calibri" panose="020F0502020204030204" pitchFamily="34" charset="0"/>
              </a:rPr>
              <a:t>Jistá pravidla, nejisté výsledky (vyhrát může kdokoli) </a:t>
            </a:r>
          </a:p>
          <a:p>
            <a:pPr marL="342900" indent="-342900">
              <a:buFont typeface="Wingdings" panose="05000000000000000000" pitchFamily="2" charset="2"/>
              <a:buChar char="ü"/>
            </a:pPr>
            <a:r>
              <a:rPr lang="cs-CZ" sz="2400" dirty="0">
                <a:latin typeface="Calibri" panose="020F0502020204030204" pitchFamily="34" charset="0"/>
                <a:ea typeface="Calibri" panose="020F0502020204030204" pitchFamily="34" charset="0"/>
                <a:cs typeface="Calibri" panose="020F0502020204030204" pitchFamily="34" charset="0"/>
              </a:rPr>
              <a:t>Právní stát – vysoká míra jistoty a předvídatelnosti; v obdobných situacích se postupuje a rozhoduje obdobně</a:t>
            </a:r>
          </a:p>
          <a:p>
            <a:r>
              <a:rPr lang="cs-CZ" dirty="0"/>
              <a:t>Současné tendence: Účelové změny či nedodržování pravidel, </a:t>
            </a:r>
          </a:p>
        </p:txBody>
      </p:sp>
    </p:spTree>
    <p:extLst>
      <p:ext uri="{BB962C8B-B14F-4D97-AF65-F5344CB8AC3E}">
        <p14:creationId xmlns:p14="http://schemas.microsoft.com/office/powerpoint/2010/main" val="3837086435"/>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chnika">
      <a:majorFont>
        <a:latin typeface="Technika-Bold"/>
        <a:ea typeface=""/>
        <a:cs typeface=""/>
      </a:majorFont>
      <a:minorFont>
        <a:latin typeface="Technika"/>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VUT_MUVS" id="{8F2B4573-8ECD-4846-821E-A8A7C64AED27}" vid="{224E19D2-E99E-B348-8A59-E836D29FEA2B}"/>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CVUT_MUVS master slide</Template>
  <TotalTime>61501</TotalTime>
  <Words>1748</Words>
  <Application>Microsoft Office PowerPoint</Application>
  <PresentationFormat>Širokoúhlá obrazovka</PresentationFormat>
  <Paragraphs>143</Paragraphs>
  <Slides>15</Slides>
  <Notes>15</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15</vt:i4>
      </vt:variant>
    </vt:vector>
  </HeadingPairs>
  <TitlesOfParts>
    <vt:vector size="23" baseType="lpstr">
      <vt:lpstr>Times New Roman</vt:lpstr>
      <vt:lpstr>Technika</vt:lpstr>
      <vt:lpstr>Arial</vt:lpstr>
      <vt:lpstr>Calibri</vt:lpstr>
      <vt:lpstr>Technika-Bold</vt:lpstr>
      <vt:lpstr>SimSun</vt:lpstr>
      <vt:lpstr>Wingdings</vt:lpstr>
      <vt:lpstr>Motiv Office</vt:lpstr>
      <vt:lpstr>(Ne)budování státu po vzniku ČR  </vt:lpstr>
      <vt:lpstr>Inspirace Velký muž světa - Bohumil Sláma | KOSMAS.cz - vaše internetové knihkupectví</vt:lpstr>
      <vt:lpstr>Inspirace</vt:lpstr>
      <vt:lpstr>Inspirace</vt:lpstr>
      <vt:lpstr>Historické proměny pojmu demokracie</vt:lpstr>
      <vt:lpstr>Demokracie odvozuje svou legitimitu z Lidu Demos vs. Populus</vt:lpstr>
      <vt:lpstr>Demokracie odvozuje svou legitimitu z Lidu Kdo nepatří do Lidu?</vt:lpstr>
      <vt:lpstr>Moc v demokracii je jasně vymezena a omezena</vt:lpstr>
      <vt:lpstr>Vláda práva   právní stát jako nezbytná součást demokratického systému</vt:lpstr>
      <vt:lpstr>Současné tendence v proměnách režimů </vt:lpstr>
      <vt:lpstr> Důvěra v demokracii</vt:lpstr>
      <vt:lpstr> Příčiny nízké důvěry  v demokracii</vt:lpstr>
      <vt:lpstr> Role státu</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Nemediální složky komunikace  Interní komunikace</dc:title>
  <dc:creator>Dvorakova, Vladimira</dc:creator>
  <cp:lastModifiedBy>Krákora Pavel</cp:lastModifiedBy>
  <cp:revision>143</cp:revision>
  <dcterms:created xsi:type="dcterms:W3CDTF">2021-11-10T10:24:00Z</dcterms:created>
  <dcterms:modified xsi:type="dcterms:W3CDTF">2023-09-08T11:28:59Z</dcterms:modified>
</cp:coreProperties>
</file>