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6" r:id="rId2"/>
    <p:sldId id="257" r:id="rId3"/>
    <p:sldId id="392" r:id="rId4"/>
    <p:sldId id="390" r:id="rId5"/>
    <p:sldId id="393" r:id="rId6"/>
    <p:sldId id="389" r:id="rId7"/>
    <p:sldId id="394" r:id="rId8"/>
    <p:sldId id="386" r:id="rId9"/>
    <p:sldId id="395" r:id="rId10"/>
    <p:sldId id="391" r:id="rId11"/>
    <p:sldId id="396" r:id="rId12"/>
    <p:sldId id="397" r:id="rId13"/>
    <p:sldId id="400" r:id="rId14"/>
    <p:sldId id="401" r:id="rId15"/>
    <p:sldId id="402" r:id="rId16"/>
    <p:sldId id="403" r:id="rId17"/>
    <p:sldId id="398" r:id="rId18"/>
    <p:sldId id="404" r:id="rId19"/>
    <p:sldId id="405" r:id="rId20"/>
    <p:sldId id="399" r:id="rId21"/>
    <p:sldId id="406" r:id="rId22"/>
    <p:sldId id="407" r:id="rId23"/>
    <p:sldId id="408" r:id="rId24"/>
    <p:sldId id="409" r:id="rId25"/>
    <p:sldId id="410" r:id="rId26"/>
    <p:sldId id="413" r:id="rId27"/>
    <p:sldId id="411" r:id="rId28"/>
    <p:sldId id="414" r:id="rId29"/>
    <p:sldId id="412" r:id="rId30"/>
    <p:sldId id="415" r:id="rId31"/>
    <p:sldId id="416" r:id="rId32"/>
    <p:sldId id="417" r:id="rId33"/>
    <p:sldId id="418" r:id="rId34"/>
    <p:sldId id="420" r:id="rId35"/>
    <p:sldId id="419" r:id="rId36"/>
    <p:sldId id="422" r:id="rId37"/>
    <p:sldId id="421" r:id="rId38"/>
    <p:sldId id="423" r:id="rId39"/>
    <p:sldId id="430" r:id="rId40"/>
    <p:sldId id="425" r:id="rId41"/>
    <p:sldId id="426" r:id="rId42"/>
    <p:sldId id="424" r:id="rId43"/>
    <p:sldId id="427" r:id="rId44"/>
    <p:sldId id="428" r:id="rId45"/>
    <p:sldId id="429" r:id="rId46"/>
    <p:sldId id="431" r:id="rId47"/>
    <p:sldId id="436" r:id="rId48"/>
    <p:sldId id="432" r:id="rId49"/>
    <p:sldId id="437" r:id="rId50"/>
    <p:sldId id="433" r:id="rId51"/>
    <p:sldId id="438" r:id="rId52"/>
    <p:sldId id="439" r:id="rId53"/>
    <p:sldId id="434" r:id="rId54"/>
    <p:sldId id="440" r:id="rId55"/>
    <p:sldId id="435" r:id="rId56"/>
    <p:sldId id="441" r:id="rId57"/>
    <p:sldId id="442" r:id="rId58"/>
    <p:sldId id="444" r:id="rId59"/>
    <p:sldId id="443" r:id="rId60"/>
    <p:sldId id="445" r:id="rId61"/>
  </p:sldIdLst>
  <p:sldSz cx="8999538" cy="6840538"/>
  <p:notesSz cx="6858000" cy="9144000"/>
  <p:defaultTextStyle>
    <a:defPPr>
      <a:defRPr lang="cs-CZ"/>
    </a:defPPr>
    <a:lvl1pPr marL="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1pPr>
    <a:lvl2pPr marL="452537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2pPr>
    <a:lvl3pPr marL="90507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3pPr>
    <a:lvl4pPr marL="135761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4pPr>
    <a:lvl5pPr marL="181014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5pPr>
    <a:lvl6pPr marL="226268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6pPr>
    <a:lvl7pPr marL="2715219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7pPr>
    <a:lvl8pPr marL="316775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8pPr>
    <a:lvl9pPr marL="3620292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FD0EA9B-BF7A-4E2B-8AB9-2573A992B76F}">
          <p14:sldIdLst>
            <p14:sldId id="256"/>
            <p14:sldId id="257"/>
            <p14:sldId id="392"/>
            <p14:sldId id="390"/>
            <p14:sldId id="393"/>
            <p14:sldId id="389"/>
            <p14:sldId id="394"/>
            <p14:sldId id="386"/>
            <p14:sldId id="395"/>
            <p14:sldId id="391"/>
            <p14:sldId id="396"/>
            <p14:sldId id="397"/>
            <p14:sldId id="400"/>
            <p14:sldId id="401"/>
            <p14:sldId id="402"/>
            <p14:sldId id="403"/>
            <p14:sldId id="398"/>
            <p14:sldId id="404"/>
            <p14:sldId id="405"/>
            <p14:sldId id="399"/>
            <p14:sldId id="406"/>
            <p14:sldId id="407"/>
            <p14:sldId id="408"/>
            <p14:sldId id="409"/>
            <p14:sldId id="410"/>
            <p14:sldId id="413"/>
            <p14:sldId id="411"/>
            <p14:sldId id="414"/>
            <p14:sldId id="412"/>
            <p14:sldId id="415"/>
            <p14:sldId id="416"/>
            <p14:sldId id="417"/>
            <p14:sldId id="418"/>
            <p14:sldId id="420"/>
            <p14:sldId id="419"/>
            <p14:sldId id="422"/>
            <p14:sldId id="421"/>
            <p14:sldId id="423"/>
            <p14:sldId id="430"/>
            <p14:sldId id="425"/>
            <p14:sldId id="426"/>
            <p14:sldId id="424"/>
            <p14:sldId id="427"/>
            <p14:sldId id="428"/>
            <p14:sldId id="429"/>
            <p14:sldId id="431"/>
            <p14:sldId id="436"/>
            <p14:sldId id="432"/>
            <p14:sldId id="437"/>
            <p14:sldId id="433"/>
            <p14:sldId id="438"/>
            <p14:sldId id="439"/>
            <p14:sldId id="434"/>
            <p14:sldId id="440"/>
            <p14:sldId id="435"/>
            <p14:sldId id="441"/>
            <p14:sldId id="442"/>
            <p14:sldId id="444"/>
            <p14:sldId id="443"/>
            <p14:sldId id="445"/>
          </p14:sldIdLst>
        </p14:section>
        <p14:section name="Oddíl bez názvu" id="{5D9D073D-B2BA-446E-B388-4450F4CF1EC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716" y="84"/>
      </p:cViewPr>
      <p:guideLst>
        <p:guide orient="horz" pos="2154"/>
        <p:guide pos="28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1901-92BB-4FDD-BA03-8B5D36861ACA}" type="datetimeFigureOut">
              <a:rPr lang="cs-CZ" smtClean="0"/>
              <a:t>26.8.2024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43000"/>
            <a:ext cx="4060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EE4EC-FC1D-4A5C-A5BA-DA124659C1D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403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0000" y="6450675"/>
            <a:ext cx="6840000" cy="216000"/>
          </a:xfrm>
        </p:spPr>
        <p:txBody>
          <a:bodyPr/>
          <a:lstStyle/>
          <a:p>
            <a:pPr algn="ctr"/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99" y="2904775"/>
            <a:ext cx="3342139" cy="10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1980001"/>
            <a:ext cx="7560000" cy="1612866"/>
          </a:xfrm>
        </p:spPr>
        <p:txBody>
          <a:bodyPr anchor="t">
            <a:normAutofit/>
          </a:bodyPr>
          <a:lstStyle>
            <a:lvl1pPr algn="l">
              <a:defRPr sz="2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3592866"/>
            <a:ext cx="7560000" cy="1552712"/>
          </a:xfrm>
        </p:spPr>
        <p:txBody>
          <a:bodyPr/>
          <a:lstStyle>
            <a:lvl1pPr marL="0" indent="0" algn="l">
              <a:buNone/>
              <a:defRPr sz="2362">
                <a:solidFill>
                  <a:schemeClr val="accent2"/>
                </a:solidFill>
              </a:defRPr>
            </a:lvl1pPr>
            <a:lvl2pPr marL="449976" indent="0" algn="ctr">
              <a:buNone/>
              <a:defRPr sz="1968"/>
            </a:lvl2pPr>
            <a:lvl3pPr marL="899952" indent="0" algn="ctr">
              <a:buNone/>
              <a:defRPr sz="1772"/>
            </a:lvl3pPr>
            <a:lvl4pPr marL="1349929" indent="0" algn="ctr">
              <a:buNone/>
              <a:defRPr sz="1575"/>
            </a:lvl4pPr>
            <a:lvl5pPr marL="1799905" indent="0" algn="ctr">
              <a:buNone/>
              <a:defRPr sz="1575"/>
            </a:lvl5pPr>
            <a:lvl6pPr marL="2249881" indent="0" algn="ctr">
              <a:buNone/>
              <a:defRPr sz="1575"/>
            </a:lvl6pPr>
            <a:lvl7pPr marL="2699857" indent="0" algn="ctr">
              <a:buNone/>
              <a:defRPr sz="1575"/>
            </a:lvl7pPr>
            <a:lvl8pPr marL="3149834" indent="0" algn="ctr">
              <a:buNone/>
              <a:defRPr sz="1575"/>
            </a:lvl8pPr>
            <a:lvl9pPr marL="3599810" indent="0" algn="ctr">
              <a:buNone/>
              <a:defRPr sz="1575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172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4380949"/>
            <a:ext cx="7560000" cy="982528"/>
          </a:xfrm>
        </p:spPr>
        <p:txBody>
          <a:bodyPr anchor="t">
            <a:normAutofit/>
          </a:bodyPr>
          <a:lstStyle>
            <a:lvl1pPr algn="ctr">
              <a:defRPr sz="2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5363477"/>
            <a:ext cx="7560000" cy="945883"/>
          </a:xfrm>
        </p:spPr>
        <p:txBody>
          <a:bodyPr/>
          <a:lstStyle>
            <a:lvl1pPr marL="0" indent="0" algn="ctr">
              <a:buNone/>
              <a:defRPr sz="2362">
                <a:solidFill>
                  <a:schemeClr val="accent2"/>
                </a:solidFill>
              </a:defRPr>
            </a:lvl1pPr>
            <a:lvl2pPr marL="449976" indent="0" algn="ctr">
              <a:buNone/>
              <a:defRPr sz="1968"/>
            </a:lvl2pPr>
            <a:lvl3pPr marL="899952" indent="0" algn="ctr">
              <a:buNone/>
              <a:defRPr sz="1772"/>
            </a:lvl3pPr>
            <a:lvl4pPr marL="1349929" indent="0" algn="ctr">
              <a:buNone/>
              <a:defRPr sz="1575"/>
            </a:lvl4pPr>
            <a:lvl5pPr marL="1799905" indent="0" algn="ctr">
              <a:buNone/>
              <a:defRPr sz="1575"/>
            </a:lvl5pPr>
            <a:lvl6pPr marL="2249881" indent="0" algn="ctr">
              <a:buNone/>
              <a:defRPr sz="1575"/>
            </a:lvl6pPr>
            <a:lvl7pPr marL="2699857" indent="0" algn="ctr">
              <a:buNone/>
              <a:defRPr sz="1575"/>
            </a:lvl7pPr>
            <a:lvl8pPr marL="3149834" indent="0" algn="ctr">
              <a:buNone/>
              <a:defRPr sz="1575"/>
            </a:lvl8pPr>
            <a:lvl9pPr marL="3599810" indent="0" algn="ctr">
              <a:buNone/>
              <a:defRPr sz="1575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0000" y="6450675"/>
            <a:ext cx="6840000" cy="216000"/>
          </a:xfrm>
        </p:spPr>
        <p:txBody>
          <a:bodyPr/>
          <a:lstStyle/>
          <a:p>
            <a:pPr algn="ctr"/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15" y="1260000"/>
            <a:ext cx="2203708" cy="18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534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462400"/>
            <a:ext cx="3622702" cy="3898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298" y="2462400"/>
            <a:ext cx="3622702" cy="3898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238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1620000"/>
            <a:ext cx="7560000" cy="748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368800"/>
            <a:ext cx="3621600" cy="693376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3151650"/>
            <a:ext cx="3621600" cy="32095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00" y="2368800"/>
            <a:ext cx="3621600" cy="693376"/>
          </a:xfr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3151650"/>
            <a:ext cx="3621600" cy="32095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127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247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81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1620000"/>
            <a:ext cx="3004102" cy="748800"/>
          </a:xfrm>
        </p:spPr>
        <p:txBody>
          <a:bodyPr anchor="b">
            <a:normAutofit/>
          </a:bodyPr>
          <a:lstStyle>
            <a:lvl1pPr>
              <a:defRPr sz="2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976" y="1620000"/>
            <a:ext cx="4454024" cy="47332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458274"/>
            <a:ext cx="3004102" cy="3902926"/>
          </a:xfr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88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1620000"/>
            <a:ext cx="7560000" cy="74808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460567"/>
            <a:ext cx="7560000" cy="3898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450675"/>
            <a:ext cx="7118902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3593" y="6450675"/>
            <a:ext cx="31640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3B6205-E093-439F-9685-8F7A4FC3F42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40000"/>
            <a:ext cx="2560325" cy="7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sldNum="0" hdr="0" dt="0"/>
  <p:txStyles>
    <p:titleStyle>
      <a:lvl1pPr algn="l" defTabSz="899952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899952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−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9750" indent="-273050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8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6450" indent="-266700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6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1563" indent="-265113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27463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−"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474869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924846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374822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824798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49976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99952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49929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799905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49881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699857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49834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crdownload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crdownload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crdownload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20000" y="2266789"/>
            <a:ext cx="7560000" cy="2935301"/>
          </a:xfrm>
        </p:spPr>
        <p:txBody>
          <a:bodyPr>
            <a:normAutofit fontScale="90000"/>
          </a:bodyPr>
          <a:lstStyle/>
          <a:p>
            <a:pPr algn="ctr"/>
            <a:r>
              <a:rPr lang="cs-CZ" b="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cs-CZ" b="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cs-CZ" b="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cs-CZ" b="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cs-CZ" sz="4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Příčiny, vývoj a dopady evropské integrace</a:t>
            </a:r>
            <a:br>
              <a:rPr lang="cs-CZ" sz="4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cs-CZ" sz="4400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cs-CZ" sz="440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cs-CZ" sz="4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cs-CZ" sz="4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cs-CZ" sz="4400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cs-CZ" sz="440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cs-CZ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Mgr. Pavel KRÁKORA, Ph.D.</a:t>
            </a:r>
            <a:br>
              <a:rPr lang="cs-CZ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cs-CZ" sz="1800" b="0" i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Katedra společenských věd </a:t>
            </a:r>
            <a:r>
              <a:rPr lang="cs-CZ" sz="1800" b="0" i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PdF</a:t>
            </a:r>
            <a:r>
              <a:rPr lang="cs-CZ" sz="1800" b="0" i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UP v Olomouci</a:t>
            </a:r>
            <a:endParaRPr lang="cs-CZ" sz="4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6275" y="1398711"/>
            <a:ext cx="805660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Charta krále Jiřího z Poděbrad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24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Smlouva obsahovala </a:t>
            </a:r>
            <a:r>
              <a:rPr lang="cs-CZ" sz="1800" b="1" u="sng" dirty="0" smtClean="0">
                <a:latin typeface="Bookman Old Style" panose="02050604050505020204" pitchFamily="18" charset="0"/>
              </a:rPr>
              <a:t>dvě části</a:t>
            </a:r>
            <a:r>
              <a:rPr lang="cs-CZ" sz="1800" dirty="0" smtClean="0">
                <a:latin typeface="Bookman Old Style" panose="020506040505050202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První část </a:t>
            </a:r>
            <a:r>
              <a:rPr lang="cs-CZ" sz="1800" dirty="0" smtClean="0">
                <a:latin typeface="Bookman Old Style" panose="02050604050505020204" pitchFamily="18" charset="0"/>
              </a:rPr>
              <a:t>detailně osvětluje příčiny vzniku návrhu a cíle, jež sleduje </a:t>
            </a: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Druhá část </a:t>
            </a:r>
            <a:r>
              <a:rPr lang="cs-CZ" sz="1800" dirty="0" smtClean="0">
                <a:latin typeface="Bookman Old Style" panose="02050604050505020204" pitchFamily="18" charset="0"/>
              </a:rPr>
              <a:t>sestává z 23 článků, v nichž je nastíněno, jak na teritoriu Evropy předejít válečným konfliktům.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Návrh uzavření </a:t>
            </a:r>
            <a:r>
              <a:rPr lang="cs-CZ" sz="1800" b="1" dirty="0" smtClean="0">
                <a:latin typeface="Bookman Old Style" panose="02050604050505020204" pitchFamily="18" charset="0"/>
              </a:rPr>
              <a:t>unie rovnoprávných států</a:t>
            </a:r>
            <a:r>
              <a:rPr lang="cs-CZ" sz="1800" dirty="0" smtClean="0">
                <a:latin typeface="Bookman Old Style" panose="02050604050505020204" pitchFamily="18" charset="0"/>
              </a:rPr>
              <a:t>, které by se navzájem nevměšovaly do vnitřních záležitostí a </a:t>
            </a:r>
            <a:r>
              <a:rPr lang="cs-CZ" sz="1800" b="1" dirty="0" smtClean="0">
                <a:latin typeface="Bookman Old Style" panose="02050604050505020204" pitchFamily="18" charset="0"/>
              </a:rPr>
              <a:t>koordinovaly svou politiku </a:t>
            </a:r>
            <a:r>
              <a:rPr lang="cs-CZ" sz="1800" dirty="0" smtClean="0">
                <a:latin typeface="Bookman Old Style" panose="02050604050505020204" pitchFamily="18" charset="0"/>
              </a:rPr>
              <a:t>za pomocí dohodnutých mechanismů a </a:t>
            </a:r>
            <a:r>
              <a:rPr lang="cs-CZ" sz="1800" b="1" dirty="0" smtClean="0">
                <a:latin typeface="Bookman Old Style" panose="02050604050505020204" pitchFamily="18" charset="0"/>
              </a:rPr>
              <a:t>orgánů</a:t>
            </a:r>
            <a:r>
              <a:rPr lang="cs-CZ" sz="1800" dirty="0" smtClean="0">
                <a:latin typeface="Bookman Old Style" panose="02050604050505020204" pitchFamily="18" charset="0"/>
              </a:rPr>
              <a:t>:</a:t>
            </a:r>
          </a:p>
          <a:p>
            <a:endParaRPr lang="cs-CZ" sz="20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b="1" dirty="0" smtClean="0">
                <a:latin typeface="Bookman Old Style" panose="02050604050505020204" pitchFamily="18" charset="0"/>
              </a:rPr>
              <a:t>Rada panovníků </a:t>
            </a:r>
            <a:r>
              <a:rPr lang="cs-CZ" sz="2000" dirty="0" smtClean="0">
                <a:latin typeface="Bookman Old Style" panose="02050604050505020204" pitchFamily="18" charset="0"/>
              </a:rPr>
              <a:t>(Consilium)</a:t>
            </a:r>
          </a:p>
          <a:p>
            <a:pPr marL="342900" indent="-342900">
              <a:buFontTx/>
              <a:buChar char="-"/>
            </a:pPr>
            <a:r>
              <a:rPr lang="cs-CZ" sz="2000" b="1" dirty="0" smtClean="0">
                <a:latin typeface="Bookman Old Style" panose="02050604050505020204" pitchFamily="18" charset="0"/>
              </a:rPr>
              <a:t>Mezinárodní soud </a:t>
            </a:r>
            <a:r>
              <a:rPr lang="cs-CZ" sz="2000" dirty="0" smtClean="0">
                <a:latin typeface="Bookman Old Style" panose="02050604050505020204" pitchFamily="18" charset="0"/>
              </a:rPr>
              <a:t>(Consistorium)</a:t>
            </a:r>
          </a:p>
          <a:p>
            <a:pPr marL="342900" indent="-342900">
              <a:buFontTx/>
              <a:buChar char="-"/>
            </a:pPr>
            <a:r>
              <a:rPr lang="cs-CZ" sz="2000" b="1" dirty="0" smtClean="0">
                <a:latin typeface="Bookman Old Style" panose="02050604050505020204" pitchFamily="18" charset="0"/>
              </a:rPr>
              <a:t>Valné shromáždění zástupců stavů </a:t>
            </a:r>
            <a:r>
              <a:rPr lang="cs-CZ" sz="2000" dirty="0" smtClean="0">
                <a:latin typeface="Bookman Old Style" panose="02050604050505020204" pitchFamily="18" charset="0"/>
              </a:rPr>
              <a:t>(Congregatio)</a:t>
            </a:r>
          </a:p>
          <a:p>
            <a:r>
              <a:rPr lang="cs-CZ" sz="2000" dirty="0" smtClean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1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3" y="1514219"/>
            <a:ext cx="7994476" cy="53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6275" y="1398711"/>
            <a:ext cx="80566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Období novověku a osvícenství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24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Erasmus Rotterdamský </a:t>
            </a:r>
            <a:r>
              <a:rPr lang="cs-CZ" sz="1800" dirty="0" smtClean="0">
                <a:latin typeface="Bookman Old Style" panose="02050604050505020204" pitchFamily="18" charset="0"/>
              </a:rPr>
              <a:t>(1466–1536) – četné úvahy o evropanství, výzvy k ukončení válečných konfliktů a projekt mírového spolku evropských národů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Charles-Irenee Castel de Saint Pierre </a:t>
            </a:r>
            <a:r>
              <a:rPr lang="cs-CZ" sz="1800" dirty="0" smtClean="0">
                <a:latin typeface="Bookman Old Style" panose="02050604050505020204" pitchFamily="18" charset="0"/>
              </a:rPr>
              <a:t>(1658–1743) – projekt „evropských spojených států“ založený na trvalé úmluvě evropských panovníků. Zřízení </a:t>
            </a:r>
            <a:r>
              <a:rPr lang="cs-CZ" sz="1800" b="1" i="1" dirty="0" smtClean="0">
                <a:latin typeface="Bookman Old Style" panose="02050604050505020204" pitchFamily="18" charset="0"/>
              </a:rPr>
              <a:t>evropského senátu</a:t>
            </a:r>
            <a:r>
              <a:rPr lang="cs-CZ" sz="1800" b="1" dirty="0" smtClean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– dodržování politiky rovnováhy a právo zasáhnout proti narušitelům míru</a:t>
            </a: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Immanuel Kant</a:t>
            </a:r>
            <a:r>
              <a:rPr lang="cs-CZ" sz="1800" dirty="0" smtClean="0">
                <a:latin typeface="Bookman Old Style" panose="02050604050505020204" pitchFamily="18" charset="0"/>
              </a:rPr>
              <a:t> (1724–1804) – v díle </a:t>
            </a:r>
            <a:r>
              <a:rPr lang="cs-CZ" sz="1800" i="1" dirty="0" smtClean="0">
                <a:latin typeface="Bookman Old Style" panose="02050604050505020204" pitchFamily="18" charset="0"/>
              </a:rPr>
              <a:t>Zum ewigen Frieden</a:t>
            </a:r>
            <a:r>
              <a:rPr lang="cs-CZ" sz="1800" dirty="0" smtClean="0">
                <a:latin typeface="Bookman Old Style" panose="02050604050505020204" pitchFamily="18" charset="0"/>
              </a:rPr>
              <a:t> (1795) předestřel vizi federace evropských států (republikánské principy, rovnost, vzájemná garance bezpečnosti)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Jean Jacques Rousseau</a:t>
            </a:r>
            <a:r>
              <a:rPr lang="cs-CZ" sz="1800" dirty="0" smtClean="0">
                <a:latin typeface="Bookman Old Style" panose="02050604050505020204" pitchFamily="18" charset="0"/>
              </a:rPr>
              <a:t> (1712–1778) a </a:t>
            </a:r>
            <a:r>
              <a:rPr lang="cs-CZ" sz="1800" b="1" dirty="0" smtClean="0">
                <a:latin typeface="Bookman Old Style" panose="02050604050505020204" pitchFamily="18" charset="0"/>
              </a:rPr>
              <a:t>Voltaire</a:t>
            </a:r>
            <a:r>
              <a:rPr lang="cs-CZ" sz="1800" dirty="0" smtClean="0">
                <a:latin typeface="Bookman Old Style" panose="02050604050505020204" pitchFamily="18" charset="0"/>
              </a:rPr>
              <a:t> (1694–1778) – jednota evropských národů, rozvoj vědy a kultury jako tmelu evropské jednoty</a:t>
            </a:r>
          </a:p>
          <a:p>
            <a:endParaRPr lang="cs-CZ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54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7" y="1546451"/>
            <a:ext cx="3555977" cy="49728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81" y="1559668"/>
            <a:ext cx="3176965" cy="49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5" y="1493614"/>
            <a:ext cx="3951008" cy="49432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67" y="1493614"/>
            <a:ext cx="3554890" cy="49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2" y="1338600"/>
            <a:ext cx="8344930" cy="52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1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8" y="1349551"/>
            <a:ext cx="7990703" cy="52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6275" y="1398711"/>
            <a:ext cx="80566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Projevy a myšlenky evropanství </a:t>
            </a:r>
          </a:p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v průběhu 19. století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24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Henri Claude de Saint-Simon</a:t>
            </a:r>
            <a:r>
              <a:rPr lang="cs-CZ" sz="1800" dirty="0" smtClean="0">
                <a:latin typeface="Bookman Old Style" panose="02050604050505020204" pitchFamily="18" charset="0"/>
              </a:rPr>
              <a:t> (1760–1825)</a:t>
            </a:r>
            <a:r>
              <a:rPr lang="cs-CZ" sz="1800" b="1" dirty="0" smtClean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– vize utopického socialismu a světového (evropského) míru, jež by garantovala federace evropských států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Victor Hugo </a:t>
            </a:r>
            <a:r>
              <a:rPr lang="cs-CZ" sz="1800" dirty="0" smtClean="0">
                <a:latin typeface="Bookman Old Style" panose="02050604050505020204" pitchFamily="18" charset="0"/>
              </a:rPr>
              <a:t>(1802–1885) – vize „spojených evropských států“, přesvědčený republikán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Karel Marx </a:t>
            </a:r>
            <a:r>
              <a:rPr lang="cs-CZ" sz="1800" dirty="0" smtClean="0">
                <a:latin typeface="Bookman Old Style" panose="02050604050505020204" pitchFamily="18" charset="0"/>
              </a:rPr>
              <a:t>(1818–1883) – budoucnost Evropy spatřuje v proletářském internacionalismu</a:t>
            </a: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 smtClean="0">
              <a:latin typeface="Bookman Old Style" panose="02050604050505020204" pitchFamily="18" charset="0"/>
            </a:endParaRPr>
          </a:p>
          <a:p>
            <a:r>
              <a:rPr lang="cs-CZ" sz="2000" dirty="0" smtClean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563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2" y="1449751"/>
            <a:ext cx="4189205" cy="52589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877" y="140043"/>
            <a:ext cx="2423239" cy="32292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877" y="3682314"/>
            <a:ext cx="2460689" cy="302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7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6" y="1639330"/>
            <a:ext cx="8524343" cy="47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473826" y="1589903"/>
            <a:ext cx="820061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Římská říše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400" dirty="0" smtClean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000" dirty="0" smtClean="0">
                <a:latin typeface="Bookman Old Style" panose="02050604050505020204" pitchFamily="18" charset="0"/>
              </a:rPr>
              <a:t>Státní útvar, který z geografického hlediska zaujímal větší část Evropy</a:t>
            </a:r>
          </a:p>
          <a:p>
            <a:pPr algn="just"/>
            <a:r>
              <a:rPr lang="cs-CZ" sz="2000" b="1" dirty="0" smtClean="0">
                <a:latin typeface="Bookman Old Style" panose="02050604050505020204" pitchFamily="18" charset="0"/>
              </a:rPr>
              <a:t> 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>
                <a:latin typeface="Bookman Old Style" panose="02050604050505020204" pitchFamily="18" charset="0"/>
              </a:rPr>
              <a:t>Nositel </a:t>
            </a:r>
            <a:r>
              <a:rPr lang="cs-CZ" sz="2000" b="1" dirty="0" smtClean="0">
                <a:latin typeface="Bookman Old Style" panose="02050604050505020204" pitchFamily="18" charset="0"/>
              </a:rPr>
              <a:t>antického odkazu</a:t>
            </a:r>
            <a:r>
              <a:rPr lang="cs-CZ" sz="2000" dirty="0" smtClean="0">
                <a:latin typeface="Bookman Old Style" panose="02050604050505020204" pitchFamily="18" charset="0"/>
              </a:rPr>
              <a:t> řeckých států (Athény)</a:t>
            </a:r>
          </a:p>
          <a:p>
            <a:pPr marL="342900" indent="-342900" algn="just">
              <a:buFontTx/>
              <a:buChar char="-"/>
            </a:pPr>
            <a:endParaRPr lang="cs-CZ" sz="2000" dirty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000" b="1" dirty="0" smtClean="0">
                <a:latin typeface="Bookman Old Style" panose="02050604050505020204" pitchFamily="18" charset="0"/>
              </a:rPr>
              <a:t>Latina</a:t>
            </a:r>
            <a:r>
              <a:rPr lang="cs-CZ" sz="2000" dirty="0" smtClean="0">
                <a:latin typeface="Bookman Old Style" panose="02050604050505020204" pitchFamily="18" charset="0"/>
              </a:rPr>
              <a:t> jako jednotící element </a:t>
            </a:r>
            <a:r>
              <a:rPr lang="cs-CZ" sz="2000" dirty="0">
                <a:latin typeface="Bookman Old Style" panose="02050604050505020204" pitchFamily="18" charset="0"/>
              </a:rPr>
              <a:t>Ř</a:t>
            </a:r>
            <a:r>
              <a:rPr lang="cs-CZ" sz="2000" dirty="0" smtClean="0">
                <a:latin typeface="Bookman Old Style" panose="02050604050505020204" pitchFamily="18" charset="0"/>
              </a:rPr>
              <a:t>ímské říše – tuto funkci si udržuje také v následujícím období evropského středověku</a:t>
            </a:r>
          </a:p>
          <a:p>
            <a:pPr marL="342900" indent="-342900" algn="just">
              <a:buFontTx/>
              <a:buChar char="-"/>
            </a:pPr>
            <a:endParaRPr lang="cs-CZ" sz="2000" dirty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000" b="1" dirty="0" smtClean="0">
                <a:latin typeface="Bookman Old Style" panose="02050604050505020204" pitchFamily="18" charset="0"/>
              </a:rPr>
              <a:t>Římské právo</a:t>
            </a:r>
          </a:p>
          <a:p>
            <a:pPr marL="342900" indent="-342900" algn="just">
              <a:buFontTx/>
              <a:buChar char="-"/>
            </a:pPr>
            <a:endParaRPr lang="cs-CZ" sz="2000" dirty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000" dirty="0" smtClean="0">
                <a:latin typeface="Bookman Old Style" panose="02050604050505020204" pitchFamily="18" charset="0"/>
              </a:rPr>
              <a:t>Římská </a:t>
            </a:r>
            <a:r>
              <a:rPr lang="cs-CZ" sz="2000" b="1" dirty="0" smtClean="0">
                <a:latin typeface="Bookman Old Style" panose="02050604050505020204" pitchFamily="18" charset="0"/>
              </a:rPr>
              <a:t>silniční síť</a:t>
            </a:r>
            <a:r>
              <a:rPr lang="cs-CZ" sz="2000" dirty="0" smtClean="0">
                <a:latin typeface="Bookman Old Style" panose="02050604050505020204" pitchFamily="18" charset="0"/>
              </a:rPr>
              <a:t> rozprostírající se po celé říši</a:t>
            </a:r>
          </a:p>
          <a:p>
            <a:pPr algn="just"/>
            <a:endParaRPr lang="cs-CZ" sz="2000" dirty="0" smtClean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000" dirty="0" smtClean="0">
                <a:latin typeface="Bookman Old Style" panose="02050604050505020204" pitchFamily="18" charset="0"/>
              </a:rPr>
              <a:t>Na sklonku existence Římské říše (3.–4. století n. l.) – fenomén </a:t>
            </a:r>
            <a:r>
              <a:rPr lang="cs-CZ" sz="2000" b="1" dirty="0" smtClean="0">
                <a:latin typeface="Bookman Old Style" panose="02050604050505020204" pitchFamily="18" charset="0"/>
              </a:rPr>
              <a:t>křesťanství</a:t>
            </a:r>
          </a:p>
          <a:p>
            <a:pPr marL="342900" indent="-342900">
              <a:buFontTx/>
              <a:buChar char="-"/>
            </a:pPr>
            <a:endParaRPr lang="cs-CZ" sz="2200" b="1" dirty="0" smtClean="0">
              <a:latin typeface="Bookman Old Style" panose="02050604050505020204" pitchFamily="18" charset="0"/>
            </a:endParaRPr>
          </a:p>
          <a:p>
            <a:endParaRPr lang="cs-CZ" sz="2000" dirty="0">
              <a:latin typeface="Bookman Old Style" panose="02050604050505020204" pitchFamily="18" charset="0"/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235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6275" y="1398711"/>
            <a:ext cx="805660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Bookman Old Style" panose="02050604050505020204" pitchFamily="18" charset="0"/>
              </a:rPr>
              <a:t>Evropské myšlení </a:t>
            </a:r>
            <a:r>
              <a:rPr lang="cs-CZ" sz="2400" b="1" dirty="0" smtClean="0">
                <a:latin typeface="Bookman Old Style" panose="02050604050505020204" pitchFamily="18" charset="0"/>
              </a:rPr>
              <a:t>první poloviny 20. století</a:t>
            </a:r>
            <a:endParaRPr lang="cs-CZ" sz="2400" b="1" dirty="0">
              <a:latin typeface="Bookman Old Style" panose="02050604050505020204" pitchFamily="18" charset="0"/>
            </a:endParaRPr>
          </a:p>
          <a:p>
            <a:endParaRPr lang="cs-CZ" sz="24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Společnost národů </a:t>
            </a:r>
            <a:r>
              <a:rPr lang="cs-CZ" sz="1800" dirty="0" smtClean="0">
                <a:latin typeface="Bookman Old Style" panose="02050604050505020204" pitchFamily="18" charset="0"/>
              </a:rPr>
              <a:t>– mezinárodní organizace, jež reagovala na události Velké války. Akcent na řešení evropských problémů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Aristide Briand </a:t>
            </a:r>
            <a:r>
              <a:rPr lang="cs-CZ" sz="1800" dirty="0" smtClean="0">
                <a:latin typeface="Bookman Old Style" panose="02050604050505020204" pitchFamily="18" charset="0"/>
              </a:rPr>
              <a:t>(1862–1932) – memorandum navrhující vznik </a:t>
            </a:r>
            <a:r>
              <a:rPr lang="cs-CZ" sz="1800" i="1" dirty="0" smtClean="0">
                <a:latin typeface="Bookman Old Style" panose="02050604050505020204" pitchFamily="18" charset="0"/>
              </a:rPr>
              <a:t>evropské federální unie</a:t>
            </a:r>
            <a:r>
              <a:rPr lang="cs-CZ" sz="1800" dirty="0" smtClean="0">
                <a:latin typeface="Bookman Old Style" panose="02050604050505020204" pitchFamily="18" charset="0"/>
              </a:rPr>
              <a:t> – stabilizace Evropy (usmíření Němců a Francouzů), nicméně bez větší odezvy. </a:t>
            </a:r>
            <a:r>
              <a:rPr lang="cs-CZ" sz="1800" b="1" i="1" dirty="0" smtClean="0">
                <a:latin typeface="Bookman Old Style" panose="02050604050505020204" pitchFamily="18" charset="0"/>
              </a:rPr>
              <a:t>Briand-Kellogův pakt </a:t>
            </a:r>
            <a:r>
              <a:rPr lang="cs-CZ" sz="1800" dirty="0" smtClean="0">
                <a:latin typeface="Bookman Old Style" panose="02050604050505020204" pitchFamily="18" charset="0"/>
              </a:rPr>
              <a:t>– 1928.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u="sng" dirty="0" smtClean="0">
                <a:latin typeface="Bookman Old Style" panose="02050604050505020204" pitchFamily="18" charset="0"/>
              </a:rPr>
              <a:t>PANEVROPSKÉ HNUTÍ</a:t>
            </a:r>
            <a:r>
              <a:rPr lang="cs-CZ" sz="1800" b="1" dirty="0" smtClean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–</a:t>
            </a:r>
            <a:r>
              <a:rPr lang="cs-CZ" sz="1800" b="1" dirty="0" smtClean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spjato s osobností hraběte </a:t>
            </a:r>
            <a:r>
              <a:rPr lang="cs-CZ" sz="1800" b="1" dirty="0" smtClean="0">
                <a:latin typeface="Bookman Old Style" panose="02050604050505020204" pitchFamily="18" charset="0"/>
              </a:rPr>
              <a:t>Richarda Nicolause Coudenhove-Kalergiho</a:t>
            </a:r>
            <a:r>
              <a:rPr lang="cs-CZ" sz="1800" dirty="0" smtClean="0">
                <a:latin typeface="Bookman Old Style" panose="02050604050505020204" pitchFamily="18" charset="0"/>
              </a:rPr>
              <a:t>(1894–1972). Po vzoru USA chtěl vytvořit </a:t>
            </a:r>
            <a:r>
              <a:rPr lang="cs-CZ" sz="1800" i="1" dirty="0" smtClean="0">
                <a:latin typeface="Bookman Old Style" panose="02050604050505020204" pitchFamily="18" charset="0"/>
              </a:rPr>
              <a:t>„Spojené státy evropské“</a:t>
            </a:r>
            <a:r>
              <a:rPr lang="cs-CZ" sz="1800" dirty="0" smtClean="0">
                <a:latin typeface="Bookman Old Style" panose="02050604050505020204" pitchFamily="18" charset="0"/>
              </a:rPr>
              <a:t> (bez Sovětského svazu a Velké Británie). 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V roce 1923 R. Coudenhove-Kalergi založil se svými stoupenci </a:t>
            </a:r>
            <a:r>
              <a:rPr lang="cs-CZ" sz="1800" b="1" dirty="0" smtClean="0">
                <a:latin typeface="Bookman Old Style" panose="02050604050505020204" pitchFamily="18" charset="0"/>
              </a:rPr>
              <a:t>Panevropskou unii</a:t>
            </a:r>
            <a:r>
              <a:rPr lang="cs-CZ" sz="1800" dirty="0" smtClean="0">
                <a:latin typeface="Bookman Old Style" panose="02050604050505020204" pitchFamily="18" charset="0"/>
              </a:rPr>
              <a:t>. Jednalo se o faktickou předchůdkyni evropské integrace po druhé světové válce.</a:t>
            </a: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 smtClean="0">
              <a:latin typeface="Bookman Old Style" panose="02050604050505020204" pitchFamily="18" charset="0"/>
            </a:endParaRPr>
          </a:p>
          <a:p>
            <a:r>
              <a:rPr lang="cs-CZ" sz="2000" dirty="0" smtClean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493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177"/>
            <a:ext cx="8999538" cy="57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4" y="1334054"/>
            <a:ext cx="7216346" cy="54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52" y="1838774"/>
            <a:ext cx="3020312" cy="41529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6" y="1968833"/>
            <a:ext cx="5561157" cy="389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9" y="1360074"/>
            <a:ext cx="4677135" cy="32613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95" y="4694960"/>
            <a:ext cx="3597081" cy="20552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2" y="4232875"/>
            <a:ext cx="1760865" cy="25172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606" y="105575"/>
            <a:ext cx="3852972" cy="40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2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378941" y="1398711"/>
            <a:ext cx="834493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Evropská integrace po roce 1945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24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Rada Evropy (Council of Europe) </a:t>
            </a:r>
            <a:r>
              <a:rPr lang="cs-CZ" sz="1800" dirty="0" smtClean="0">
                <a:latin typeface="Bookman Old Style" panose="02050604050505020204" pitchFamily="18" charset="0"/>
              </a:rPr>
              <a:t>– ustavuje se 5. května 1949; reakce na válečné události a snaha o zlepšení a harmonizaci vztahů mezi jednotlivými evropskými státy – zejména oblast ochrany lidských práv a svobod (Evropská konvence o lidských právech a Sociální charta)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Jean MONNET </a:t>
            </a:r>
            <a:r>
              <a:rPr lang="cs-CZ" sz="1800" dirty="0" smtClean="0">
                <a:latin typeface="Bookman Old Style" panose="02050604050505020204" pitchFamily="18" charset="0"/>
              </a:rPr>
              <a:t>(1888–1979) – iniciativa zapojit do poválečné obnovy maximální možnou měrou západní část Německa (SRN) a integrovat ekonomiky západoevropských zemí</a:t>
            </a:r>
          </a:p>
          <a:p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>
                <a:latin typeface="Bookman Old Style" panose="02050604050505020204" pitchFamily="18" charset="0"/>
              </a:rPr>
              <a:t>Robert </a:t>
            </a:r>
            <a:r>
              <a:rPr lang="cs-CZ" sz="1800" b="1" dirty="0" smtClean="0">
                <a:latin typeface="Bookman Old Style" panose="02050604050505020204" pitchFamily="18" charset="0"/>
              </a:rPr>
              <a:t>SCHUMAN</a:t>
            </a:r>
            <a:r>
              <a:rPr lang="cs-CZ" sz="1800" dirty="0" smtClean="0">
                <a:latin typeface="Bookman Old Style" panose="02050604050505020204" pitchFamily="18" charset="0"/>
              </a:rPr>
              <a:t> (1886–1963) – </a:t>
            </a:r>
            <a:r>
              <a:rPr lang="cs-CZ" sz="1800" dirty="0">
                <a:latin typeface="Bookman Old Style" panose="02050604050505020204" pitchFamily="18" charset="0"/>
              </a:rPr>
              <a:t>francouzský ministr zahraničních věcí, </a:t>
            </a:r>
            <a:r>
              <a:rPr lang="cs-CZ" sz="1800" dirty="0" smtClean="0">
                <a:latin typeface="Bookman Old Style" panose="02050604050505020204" pitchFamily="18" charset="0"/>
              </a:rPr>
              <a:t>předložil </a:t>
            </a:r>
            <a:r>
              <a:rPr lang="cs-CZ" sz="1800" dirty="0">
                <a:latin typeface="Bookman Old Style" panose="02050604050505020204" pitchFamily="18" charset="0"/>
              </a:rPr>
              <a:t>návrh založený na myšlenkách Jeana Monneta. Navrhl, aby </a:t>
            </a:r>
            <a:r>
              <a:rPr lang="cs-CZ" sz="1800" i="1" dirty="0">
                <a:latin typeface="Bookman Old Style" panose="02050604050505020204" pitchFamily="18" charset="0"/>
              </a:rPr>
              <a:t>Francie</a:t>
            </a:r>
            <a:r>
              <a:rPr lang="cs-CZ" sz="1800" dirty="0">
                <a:latin typeface="Bookman Old Style" panose="02050604050505020204" pitchFamily="18" charset="0"/>
              </a:rPr>
              <a:t> a </a:t>
            </a:r>
            <a:r>
              <a:rPr lang="cs-CZ" sz="1800" i="1" dirty="0">
                <a:latin typeface="Bookman Old Style" panose="02050604050505020204" pitchFamily="18" charset="0"/>
              </a:rPr>
              <a:t>Spolková republika Německo </a:t>
            </a:r>
            <a:r>
              <a:rPr lang="cs-CZ" sz="1800" dirty="0">
                <a:latin typeface="Bookman Old Style" panose="02050604050505020204" pitchFamily="18" charset="0"/>
              </a:rPr>
              <a:t>spojily své zdroje </a:t>
            </a:r>
            <a:r>
              <a:rPr lang="cs-CZ" sz="1800" b="1" dirty="0">
                <a:latin typeface="Bookman Old Style" panose="02050604050505020204" pitchFamily="18" charset="0"/>
              </a:rPr>
              <a:t>uhlí</a:t>
            </a:r>
            <a:r>
              <a:rPr lang="cs-CZ" sz="1800" dirty="0">
                <a:latin typeface="Bookman Old Style" panose="02050604050505020204" pitchFamily="18" charset="0"/>
              </a:rPr>
              <a:t> a </a:t>
            </a:r>
            <a:r>
              <a:rPr lang="cs-CZ" sz="1800" b="1" dirty="0">
                <a:latin typeface="Bookman Old Style" panose="02050604050505020204" pitchFamily="18" charset="0"/>
              </a:rPr>
              <a:t>oceli</a:t>
            </a:r>
            <a:r>
              <a:rPr lang="cs-CZ" sz="1800" dirty="0">
                <a:latin typeface="Bookman Old Style" panose="02050604050505020204" pitchFamily="18" charset="0"/>
              </a:rPr>
              <a:t> v rámci nové organizace, k níž by se mohly připojit i další evropské země</a:t>
            </a:r>
            <a:r>
              <a:rPr lang="cs-CZ" sz="1800" dirty="0" smtClean="0">
                <a:latin typeface="Bookman Old Style" panose="02050604050505020204" pitchFamily="18" charset="0"/>
              </a:rPr>
              <a:t>. </a:t>
            </a: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 smtClean="0">
              <a:latin typeface="Bookman Old Style" panose="02050604050505020204" pitchFamily="18" charset="0"/>
            </a:endParaRPr>
          </a:p>
          <a:p>
            <a:r>
              <a:rPr lang="cs-CZ" sz="2000" dirty="0" smtClean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022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378941" y="1398711"/>
            <a:ext cx="83449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dirty="0" smtClean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r>
              <a:rPr lang="cs-CZ" sz="2000" dirty="0" smtClean="0"/>
              <a:t> </a:t>
            </a:r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9" y="2381127"/>
            <a:ext cx="5000368" cy="38674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89" y="3659609"/>
            <a:ext cx="3196282" cy="25889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23" y="156517"/>
            <a:ext cx="2331213" cy="33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9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428368" y="1398711"/>
            <a:ext cx="820488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Evropská integrace po roce 1945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24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>
                <a:latin typeface="Bookman Old Style" panose="02050604050505020204" pitchFamily="18" charset="0"/>
              </a:rPr>
              <a:t>9. května 1950 </a:t>
            </a:r>
            <a:r>
              <a:rPr lang="cs-CZ" sz="1800" dirty="0" smtClean="0">
                <a:latin typeface="Bookman Old Style" panose="02050604050505020204" pitchFamily="18" charset="0"/>
              </a:rPr>
              <a:t>– R. Schuman přednesl </a:t>
            </a:r>
            <a:r>
              <a:rPr lang="cs-CZ" sz="1800" i="1" dirty="0">
                <a:latin typeface="Bookman Old Style" panose="02050604050505020204" pitchFamily="18" charset="0"/>
              </a:rPr>
              <a:t>Vyhlášení o novém uspořádání Evropy</a:t>
            </a:r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– tzv</a:t>
            </a:r>
            <a:r>
              <a:rPr lang="cs-CZ" sz="1800" dirty="0">
                <a:latin typeface="Bookman Old Style" panose="02050604050505020204" pitchFamily="18" charset="0"/>
              </a:rPr>
              <a:t>. </a:t>
            </a:r>
            <a:r>
              <a:rPr lang="cs-CZ" sz="1800" b="1" dirty="0">
                <a:latin typeface="Bookman Old Style" panose="02050604050505020204" pitchFamily="18" charset="0"/>
              </a:rPr>
              <a:t>Schumanova </a:t>
            </a:r>
            <a:r>
              <a:rPr lang="cs-CZ" sz="1800" b="1" dirty="0" smtClean="0">
                <a:latin typeface="Bookman Old Style" panose="02050604050505020204" pitchFamily="18" charset="0"/>
              </a:rPr>
              <a:t>deklarace</a:t>
            </a:r>
            <a:r>
              <a:rPr lang="cs-CZ" sz="1800" dirty="0" smtClean="0">
                <a:latin typeface="Bookman Old Style" panose="02050604050505020204" pitchFamily="18" charset="0"/>
              </a:rPr>
              <a:t>. Ustavena </a:t>
            </a:r>
            <a:r>
              <a:rPr lang="cs-CZ" sz="1800" dirty="0">
                <a:latin typeface="Bookman Old Style" panose="02050604050505020204" pitchFamily="18" charset="0"/>
              </a:rPr>
              <a:t>Montánní </a:t>
            </a:r>
            <a:r>
              <a:rPr lang="cs-CZ" sz="1800" dirty="0" smtClean="0">
                <a:latin typeface="Bookman Old Style" panose="02050604050505020204" pitchFamily="18" charset="0"/>
              </a:rPr>
              <a:t>unie (18. duben 1951 – Paříž) – následně označována jako </a:t>
            </a:r>
            <a:r>
              <a:rPr lang="cs-CZ" sz="1800" b="1" dirty="0" smtClean="0">
                <a:latin typeface="Bookman Old Style" panose="02050604050505020204" pitchFamily="18" charset="0"/>
              </a:rPr>
              <a:t>ESUO</a:t>
            </a:r>
            <a:r>
              <a:rPr lang="cs-CZ" sz="1800" dirty="0" smtClean="0">
                <a:latin typeface="Bookman Old Style" panose="02050604050505020204" pitchFamily="18" charset="0"/>
              </a:rPr>
              <a:t>, </a:t>
            </a:r>
            <a:r>
              <a:rPr lang="cs-CZ" sz="1800" dirty="0">
                <a:latin typeface="Bookman Old Style" panose="02050604050505020204" pitchFamily="18" charset="0"/>
              </a:rPr>
              <a:t>která </a:t>
            </a:r>
            <a:r>
              <a:rPr lang="cs-CZ" sz="1800" dirty="0" smtClean="0">
                <a:latin typeface="Bookman Old Style" panose="02050604050505020204" pitchFamily="18" charset="0"/>
              </a:rPr>
              <a:t>se stává základem budoucí poválečné evropské integrace.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Zakládajícími členy ESUO – </a:t>
            </a:r>
            <a:r>
              <a:rPr lang="cs-CZ" sz="1800" b="1" u="sng" dirty="0" smtClean="0">
                <a:latin typeface="Bookman Old Style" panose="02050604050505020204" pitchFamily="18" charset="0"/>
              </a:rPr>
              <a:t>Evropské společenství uhlí a oceli </a:t>
            </a:r>
            <a:r>
              <a:rPr lang="cs-CZ" sz="1800" dirty="0" smtClean="0">
                <a:latin typeface="Bookman Old Style" panose="02050604050505020204" pitchFamily="18" charset="0"/>
              </a:rPr>
              <a:t>– se staly </a:t>
            </a:r>
            <a:r>
              <a:rPr lang="cs-CZ" sz="1800" i="1" dirty="0" smtClean="0">
                <a:latin typeface="Bookman Old Style" panose="02050604050505020204" pitchFamily="18" charset="0"/>
              </a:rPr>
              <a:t>Francie, SRN, Itálie, Nizozemí, Belgie a Lucembursko. </a:t>
            </a:r>
            <a:r>
              <a:rPr lang="cs-CZ" sz="1800" dirty="0" smtClean="0">
                <a:latin typeface="Bookman Old Style" panose="02050604050505020204" pitchFamily="18" charset="0"/>
              </a:rPr>
              <a:t>Vytvoření </a:t>
            </a:r>
            <a:r>
              <a:rPr lang="cs-CZ" sz="1800" b="1" dirty="0" smtClean="0">
                <a:latin typeface="Bookman Old Style" panose="02050604050505020204" pitchFamily="18" charset="0"/>
              </a:rPr>
              <a:t>zóny volného obchodu</a:t>
            </a:r>
            <a:r>
              <a:rPr lang="cs-CZ" sz="1800" dirty="0" smtClean="0">
                <a:latin typeface="Bookman Old Style" panose="02050604050505020204" pitchFamily="18" charset="0"/>
              </a:rPr>
              <a:t> – </a:t>
            </a:r>
            <a:r>
              <a:rPr lang="cs-CZ" sz="1800" u="sng" dirty="0" smtClean="0">
                <a:latin typeface="Bookman Old Style" panose="02050604050505020204" pitchFamily="18" charset="0"/>
              </a:rPr>
              <a:t>bezcelní zóny</a:t>
            </a:r>
            <a:r>
              <a:rPr lang="cs-CZ" sz="1800" dirty="0" smtClean="0">
                <a:latin typeface="Bookman Old Style" panose="02050604050505020204" pitchFamily="18" charset="0"/>
              </a:rPr>
              <a:t>: volný pohyb osob, zboží a kapitálu</a:t>
            </a:r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V roce 1953 </a:t>
            </a:r>
            <a:r>
              <a:rPr lang="cs-CZ" sz="1800" dirty="0">
                <a:latin typeface="Bookman Old Style" panose="02050604050505020204" pitchFamily="18" charset="0"/>
              </a:rPr>
              <a:t>vstoupila v platnost evropská </a:t>
            </a:r>
            <a:r>
              <a:rPr lang="cs-CZ" sz="1800" b="1" dirty="0">
                <a:latin typeface="Bookman Old Style" panose="02050604050505020204" pitchFamily="18" charset="0"/>
              </a:rPr>
              <a:t>Úmluva o ochraně lidských práv a základních svobod</a:t>
            </a:r>
            <a:r>
              <a:rPr lang="cs-CZ" sz="1800" dirty="0">
                <a:latin typeface="Bookman Old Style" panose="02050604050505020204" pitchFamily="18" charset="0"/>
              </a:rPr>
              <a:t> (</a:t>
            </a:r>
            <a:r>
              <a:rPr lang="cs-CZ" sz="1800" i="1" dirty="0" smtClean="0">
                <a:latin typeface="Bookman Old Style" panose="02050604050505020204" pitchFamily="18" charset="0"/>
              </a:rPr>
              <a:t>Strašburská konvence</a:t>
            </a:r>
            <a:r>
              <a:rPr lang="cs-CZ" sz="1800" dirty="0" smtClean="0">
                <a:latin typeface="Bookman Old Style" panose="02050604050505020204" pitchFamily="18" charset="0"/>
              </a:rPr>
              <a:t>), </a:t>
            </a:r>
            <a:r>
              <a:rPr lang="cs-CZ" sz="1800" dirty="0">
                <a:latin typeface="Bookman Old Style" panose="02050604050505020204" pitchFamily="18" charset="0"/>
              </a:rPr>
              <a:t>na které se </a:t>
            </a:r>
            <a:r>
              <a:rPr lang="cs-CZ" sz="1800" dirty="0" smtClean="0">
                <a:latin typeface="Bookman Old Style" panose="02050604050505020204" pitchFamily="18" charset="0"/>
              </a:rPr>
              <a:t>R. Schuman </a:t>
            </a:r>
            <a:r>
              <a:rPr lang="cs-CZ" sz="1800" dirty="0">
                <a:latin typeface="Bookman Old Style" panose="02050604050505020204" pitchFamily="18" charset="0"/>
              </a:rPr>
              <a:t>významně podílel. </a:t>
            </a:r>
            <a:r>
              <a:rPr lang="cs-CZ" sz="1800" dirty="0" smtClean="0">
                <a:latin typeface="Bookman Old Style" panose="02050604050505020204" pitchFamily="18" charset="0"/>
              </a:rPr>
              <a:t>R. Schuman </a:t>
            </a:r>
            <a:r>
              <a:rPr lang="cs-CZ" sz="1800" dirty="0">
                <a:latin typeface="Bookman Old Style" panose="02050604050505020204" pitchFamily="18" charset="0"/>
              </a:rPr>
              <a:t>pak podnikl mnoho cest po Evropě a zasazoval se o uskutečnění své myšlenky sjednocené Evropy.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841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428368" y="1398711"/>
            <a:ext cx="8204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Evropská integrace po roce 1945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2400" dirty="0" smtClean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2113852"/>
            <a:ext cx="4102650" cy="44795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17" y="2977385"/>
            <a:ext cx="3855737" cy="27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3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6840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Evropská integrace po roce 1945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Záhy začalo být zřejmé, že pouze integrace v oblasti hospodářství sice přináší očekávaná pozitiva, nicméně optimální bude daný integrační kurz ještě prohloubit.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Zásadní roli v této fázi evropské integrace sehrály </a:t>
            </a:r>
            <a:r>
              <a:rPr lang="cs-CZ" sz="1800" i="1" u="sng" dirty="0" smtClean="0">
                <a:latin typeface="Bookman Old Style" panose="02050604050505020204" pitchFamily="18" charset="0"/>
              </a:rPr>
              <a:t>Francie</a:t>
            </a:r>
            <a:r>
              <a:rPr lang="cs-CZ" sz="1800" dirty="0" smtClean="0">
                <a:latin typeface="Bookman Old Style" panose="02050604050505020204" pitchFamily="18" charset="0"/>
              </a:rPr>
              <a:t> a </a:t>
            </a:r>
            <a:r>
              <a:rPr lang="cs-CZ" sz="1800" i="1" u="sng" dirty="0" smtClean="0">
                <a:latin typeface="Bookman Old Style" panose="02050604050505020204" pitchFamily="18" charset="0"/>
              </a:rPr>
              <a:t>Spolková republika Německo</a:t>
            </a:r>
            <a:r>
              <a:rPr lang="cs-CZ" sz="1800" dirty="0" smtClean="0">
                <a:latin typeface="Bookman Old Style" panose="02050604050505020204" pitchFamily="18" charset="0"/>
              </a:rPr>
              <a:t> – </a:t>
            </a:r>
            <a:r>
              <a:rPr lang="cs-CZ" sz="1800" b="1" dirty="0" smtClean="0">
                <a:latin typeface="Bookman Old Style" panose="02050604050505020204" pitchFamily="18" charset="0"/>
              </a:rPr>
              <a:t>Charles de GAULLE</a:t>
            </a:r>
            <a:r>
              <a:rPr lang="cs-CZ" sz="1800" dirty="0" smtClean="0">
                <a:latin typeface="Bookman Old Style" panose="02050604050505020204" pitchFamily="18" charset="0"/>
              </a:rPr>
              <a:t> (1890–1970) a </a:t>
            </a:r>
            <a:r>
              <a:rPr lang="cs-CZ" sz="1800" b="1" dirty="0" smtClean="0">
                <a:latin typeface="Bookman Old Style" panose="02050604050505020204" pitchFamily="18" charset="0"/>
              </a:rPr>
              <a:t>Konrad ADENAUER </a:t>
            </a:r>
            <a:r>
              <a:rPr lang="cs-CZ" sz="1800" dirty="0" smtClean="0">
                <a:latin typeface="Bookman Old Style" panose="02050604050505020204" pitchFamily="18" charset="0"/>
              </a:rPr>
              <a:t>(1876–1967)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Římské smlouvy – podepsány 25. března 1957 představiteli států sdružených v ESUO.</a:t>
            </a:r>
          </a:p>
          <a:p>
            <a:r>
              <a:rPr lang="cs-CZ" sz="1800" i="1" dirty="0" smtClean="0">
                <a:latin typeface="Bookman Old Style" panose="02050604050505020204" pitchFamily="18" charset="0"/>
              </a:rPr>
              <a:t>     - </a:t>
            </a:r>
            <a:r>
              <a:rPr lang="cs-CZ" sz="1800" b="1" i="1" dirty="0" smtClean="0">
                <a:latin typeface="Bookman Old Style" panose="02050604050505020204" pitchFamily="18" charset="0"/>
              </a:rPr>
              <a:t>Evropské hospodářské společenství (EHS)</a:t>
            </a:r>
            <a:r>
              <a:rPr lang="cs-CZ" sz="1800" i="1" dirty="0">
                <a:latin typeface="Bookman Old Style" panose="02050604050505020204" pitchFamily="18" charset="0"/>
              </a:rPr>
              <a:t> </a:t>
            </a:r>
            <a:r>
              <a:rPr lang="cs-CZ" sz="1800" i="1" dirty="0" smtClean="0">
                <a:latin typeface="Bookman Old Style" panose="02050604050505020204" pitchFamily="18" charset="0"/>
              </a:rPr>
              <a:t>– </a:t>
            </a:r>
            <a:r>
              <a:rPr lang="cs-CZ" sz="1800" dirty="0" smtClean="0">
                <a:latin typeface="Bookman Old Style" panose="02050604050505020204" pitchFamily="18" charset="0"/>
              </a:rPr>
              <a:t>hlavní poslání v </a:t>
            </a:r>
            <a:br>
              <a:rPr lang="cs-CZ" sz="1800" dirty="0" smtClean="0">
                <a:latin typeface="Bookman Old Style" panose="02050604050505020204" pitchFamily="18" charset="0"/>
              </a:rPr>
            </a:br>
            <a:r>
              <a:rPr lang="cs-CZ" sz="1800" dirty="0" smtClean="0">
                <a:latin typeface="Bookman Old Style" panose="02050604050505020204" pitchFamily="18" charset="0"/>
              </a:rPr>
              <a:t>      </a:t>
            </a:r>
            <a:r>
              <a:rPr lang="cs-CZ" sz="600" dirty="0" smtClean="0">
                <a:latin typeface="Bookman Old Style" panose="02050604050505020204" pitchFamily="18" charset="0"/>
              </a:rPr>
              <a:t>  </a:t>
            </a:r>
            <a:r>
              <a:rPr lang="cs-CZ" sz="1800" dirty="0" smtClean="0">
                <a:latin typeface="Bookman Old Style" panose="02050604050505020204" pitchFamily="18" charset="0"/>
              </a:rPr>
              <a:t>zajištění větší míry hospodářské integrace členských států včetně </a:t>
            </a:r>
            <a:br>
              <a:rPr lang="cs-CZ" sz="1800" dirty="0" smtClean="0">
                <a:latin typeface="Bookman Old Style" panose="02050604050505020204" pitchFamily="18" charset="0"/>
              </a:rPr>
            </a:br>
            <a:r>
              <a:rPr lang="cs-CZ" sz="1800" dirty="0" smtClean="0">
                <a:latin typeface="Bookman Old Style" panose="02050604050505020204" pitchFamily="18" charset="0"/>
              </a:rPr>
              <a:t>      </a:t>
            </a:r>
            <a:r>
              <a:rPr lang="cs-CZ" sz="600" dirty="0" smtClean="0">
                <a:latin typeface="Bookman Old Style" panose="02050604050505020204" pitchFamily="18" charset="0"/>
              </a:rPr>
              <a:t> </a:t>
            </a:r>
            <a:r>
              <a:rPr lang="cs-CZ" sz="300" dirty="0" smtClean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integrace politické</a:t>
            </a:r>
          </a:p>
          <a:p>
            <a:r>
              <a:rPr lang="cs-CZ" sz="1800" i="1" dirty="0">
                <a:latin typeface="Bookman Old Style" panose="02050604050505020204" pitchFamily="18" charset="0"/>
              </a:rPr>
              <a:t> </a:t>
            </a:r>
            <a:r>
              <a:rPr lang="cs-CZ" sz="1800" i="1" dirty="0" smtClean="0">
                <a:latin typeface="Bookman Old Style" panose="02050604050505020204" pitchFamily="18" charset="0"/>
              </a:rPr>
              <a:t>    - </a:t>
            </a:r>
            <a:r>
              <a:rPr lang="cs-CZ" sz="1800" b="1" i="1" dirty="0" smtClean="0">
                <a:latin typeface="Bookman Old Style" panose="02050604050505020204" pitchFamily="18" charset="0"/>
              </a:rPr>
              <a:t>Evropské společenství pro atomovou energii (EURATOM)</a:t>
            </a:r>
            <a:r>
              <a:rPr lang="cs-CZ" sz="1800" dirty="0" smtClean="0">
                <a:latin typeface="Bookman Old Style" panose="02050604050505020204" pitchFamily="18" charset="0"/>
              </a:rPr>
              <a:t> – </a:t>
            </a:r>
            <a:br>
              <a:rPr lang="cs-CZ" sz="1800" dirty="0" smtClean="0">
                <a:latin typeface="Bookman Old Style" panose="02050604050505020204" pitchFamily="18" charset="0"/>
              </a:rPr>
            </a:br>
            <a:r>
              <a:rPr lang="cs-CZ" sz="1800" dirty="0" smtClean="0">
                <a:latin typeface="Bookman Old Style" panose="02050604050505020204" pitchFamily="18" charset="0"/>
              </a:rPr>
              <a:t>      </a:t>
            </a:r>
            <a:r>
              <a:rPr lang="cs-CZ" sz="600" dirty="0" smtClean="0">
                <a:latin typeface="Bookman Old Style" panose="02050604050505020204" pitchFamily="18" charset="0"/>
              </a:rPr>
              <a:t>  </a:t>
            </a:r>
            <a:r>
              <a:rPr lang="cs-CZ" sz="1800" dirty="0" smtClean="0">
                <a:latin typeface="Bookman Old Style" panose="02050604050505020204" pitchFamily="18" charset="0"/>
              </a:rPr>
              <a:t>kontrola a spolupráce v oblasti atomového průmyslu</a:t>
            </a:r>
          </a:p>
          <a:p>
            <a:endParaRPr lang="cs-CZ" sz="1800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EHS se v následující dekádě stalo hlavním „motorem“ evropské integrace.</a:t>
            </a: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654"/>
            <a:ext cx="8999538" cy="55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18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Evropská integrace po roce 1945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20" y="1790980"/>
            <a:ext cx="3989575" cy="224556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4" y="1790980"/>
            <a:ext cx="3671216" cy="49716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831" y="4143231"/>
            <a:ext cx="2607152" cy="26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18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Evropská integrace po roce 1945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22" y="1690967"/>
            <a:ext cx="5622825" cy="51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31804" y="978581"/>
            <a:ext cx="8649729" cy="18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Evropská integrace po roce 1945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68" y="5214552"/>
            <a:ext cx="3203900" cy="15418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91" y="1576929"/>
            <a:ext cx="5502655" cy="35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1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656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Bookman Old Style" panose="02050604050505020204" pitchFamily="18" charset="0"/>
              </a:rPr>
              <a:t>Evropská integrace v 60.–80. letech</a:t>
            </a: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Po roce 1957 vedle sebe de facto koexistují </a:t>
            </a:r>
            <a:r>
              <a:rPr lang="cs-CZ" sz="1800" b="1" dirty="0" smtClean="0">
                <a:latin typeface="Bookman Old Style" panose="02050604050505020204" pitchFamily="18" charset="0"/>
              </a:rPr>
              <a:t>tři evropská integrační uskupení</a:t>
            </a:r>
            <a:r>
              <a:rPr lang="cs-CZ" sz="1800" dirty="0" smtClean="0">
                <a:latin typeface="Bookman Old Style" panose="02050604050505020204" pitchFamily="18" charset="0"/>
              </a:rPr>
              <a:t>: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- </a:t>
            </a:r>
            <a:r>
              <a:rPr lang="cs-CZ" sz="1800" i="1" dirty="0" smtClean="0">
                <a:latin typeface="Bookman Old Style" panose="02050604050505020204" pitchFamily="18" charset="0"/>
              </a:rPr>
              <a:t>Evropské hospodářské společenství – EHS </a:t>
            </a:r>
          </a:p>
          <a:p>
            <a:r>
              <a:rPr lang="cs-CZ" sz="1800" i="1" dirty="0">
                <a:latin typeface="Bookman Old Style" panose="02050604050505020204" pitchFamily="18" charset="0"/>
              </a:rPr>
              <a:t> </a:t>
            </a:r>
            <a:r>
              <a:rPr lang="cs-CZ" sz="1800" i="1" dirty="0" smtClean="0">
                <a:latin typeface="Bookman Old Style" panose="02050604050505020204" pitchFamily="18" charset="0"/>
              </a:rPr>
              <a:t>    - Evropské společenství uhlí a oceli – ESUO </a:t>
            </a:r>
          </a:p>
          <a:p>
            <a:r>
              <a:rPr lang="cs-CZ" sz="1800" i="1" dirty="0">
                <a:latin typeface="Bookman Old Style" panose="02050604050505020204" pitchFamily="18" charset="0"/>
              </a:rPr>
              <a:t> </a:t>
            </a:r>
            <a:r>
              <a:rPr lang="cs-CZ" sz="1800" i="1" dirty="0" smtClean="0">
                <a:latin typeface="Bookman Old Style" panose="02050604050505020204" pitchFamily="18" charset="0"/>
              </a:rPr>
              <a:t>    - Evropské společenství pro atomovou energii - EURATOM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Stále zřetelněji vyvstává otázka koordinace jejich činnosti, vůči němuž se zpočátku vymezuje Francie (a její představitel Charles de Gaulle) sledující vlastní politiku – zejména v oblasti zemědělství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u="sng" dirty="0" smtClean="0">
                <a:latin typeface="Bookman Old Style" panose="02050604050505020204" pitchFamily="18" charset="0"/>
              </a:rPr>
              <a:t>1967</a:t>
            </a:r>
            <a:r>
              <a:rPr lang="cs-CZ" sz="1800" dirty="0" smtClean="0">
                <a:latin typeface="Bookman Old Style" panose="02050604050505020204" pitchFamily="18" charset="0"/>
              </a:rPr>
              <a:t> – dosažení konsensu a sloučení hlavních rozhodovacích a výkonných orgánů EHS, ESUO a také Euratomu. Konstituuje se </a:t>
            </a:r>
            <a:r>
              <a:rPr lang="cs-CZ" sz="1800" b="1" u="sng" cap="small" dirty="0" smtClean="0">
                <a:latin typeface="Bookman Old Style" panose="02050604050505020204" pitchFamily="18" charset="0"/>
              </a:rPr>
              <a:t>Evropské společenství</a:t>
            </a:r>
            <a:r>
              <a:rPr lang="cs-CZ" sz="1800" dirty="0" smtClean="0">
                <a:latin typeface="Bookman Old Style" panose="02050604050505020204" pitchFamily="18" charset="0"/>
              </a:rPr>
              <a:t> – </a:t>
            </a:r>
            <a:r>
              <a:rPr lang="cs-CZ" sz="1800" b="1" dirty="0" smtClean="0">
                <a:latin typeface="Bookman Old Style" panose="02050604050505020204" pitchFamily="18" charset="0"/>
              </a:rPr>
              <a:t>ES</a:t>
            </a:r>
            <a:r>
              <a:rPr lang="cs-CZ" sz="1800" dirty="0" smtClean="0">
                <a:latin typeface="Bookman Old Style" panose="02050604050505020204" pitchFamily="18" charset="0"/>
              </a:rPr>
              <a:t>. V čele výkonný orgán – </a:t>
            </a:r>
            <a:r>
              <a:rPr lang="cs-CZ" sz="1800" b="1" dirty="0" smtClean="0">
                <a:latin typeface="Bookman Old Style" panose="02050604050505020204" pitchFamily="18" charset="0"/>
              </a:rPr>
              <a:t>Evropská komise 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1973 – k původním šesti zemím </a:t>
            </a:r>
            <a:r>
              <a:rPr lang="cs-CZ" sz="1800" b="1" dirty="0" smtClean="0">
                <a:latin typeface="Bookman Old Style" panose="02050604050505020204" pitchFamily="18" charset="0"/>
              </a:rPr>
              <a:t>ES</a:t>
            </a:r>
            <a:r>
              <a:rPr lang="cs-CZ" sz="1800" dirty="0" smtClean="0">
                <a:latin typeface="Bookman Old Style" panose="02050604050505020204" pitchFamily="18" charset="0"/>
              </a:rPr>
              <a:t> přistupuje </a:t>
            </a:r>
            <a:r>
              <a:rPr lang="cs-CZ" sz="1800" i="1" dirty="0" smtClean="0">
                <a:latin typeface="Bookman Old Style" panose="02050604050505020204" pitchFamily="18" charset="0"/>
              </a:rPr>
              <a:t>Velká Británie, Irsko a Dánsko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18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Bookman Old Style" panose="02050604050505020204" pitchFamily="18" charset="0"/>
              </a:rPr>
              <a:t>Evropská integrace v 60.–80. letech</a:t>
            </a: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6" y="1733205"/>
            <a:ext cx="6600304" cy="49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6840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Bookman Old Style" panose="02050604050505020204" pitchFamily="18" charset="0"/>
              </a:rPr>
              <a:t>Evropská integrace v 60.–80. letech</a:t>
            </a: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Evropský parlament </a:t>
            </a:r>
            <a:r>
              <a:rPr lang="cs-CZ" sz="1800" dirty="0" smtClean="0">
                <a:latin typeface="Bookman Old Style" panose="02050604050505020204" pitchFamily="18" charset="0"/>
              </a:rPr>
              <a:t>– původně legislativní orgán ES. První volby se konají v roce 1979. Sídlo ve </a:t>
            </a:r>
            <a:r>
              <a:rPr lang="cs-CZ" sz="1800" b="1" i="1" dirty="0" smtClean="0">
                <a:latin typeface="Bookman Old Style" panose="02050604050505020204" pitchFamily="18" charset="0"/>
              </a:rPr>
              <a:t>Štrasburgu</a:t>
            </a:r>
            <a:endParaRPr lang="cs-CZ" sz="1800" b="1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1981 – </a:t>
            </a:r>
            <a:r>
              <a:rPr lang="cs-CZ" sz="1800" dirty="0" smtClean="0">
                <a:latin typeface="Bookman Old Style" panose="02050604050505020204" pitchFamily="18" charset="0"/>
              </a:rPr>
              <a:t>k ES přistupuje </a:t>
            </a:r>
            <a:r>
              <a:rPr lang="cs-CZ" sz="1800" i="1" dirty="0" smtClean="0">
                <a:latin typeface="Bookman Old Style" panose="02050604050505020204" pitchFamily="18" charset="0"/>
              </a:rPr>
              <a:t>Řecko </a:t>
            </a:r>
            <a:r>
              <a:rPr lang="cs-CZ" sz="1800" dirty="0" smtClean="0">
                <a:latin typeface="Bookman Old Style" panose="02050604050505020204" pitchFamily="18" charset="0"/>
              </a:rPr>
              <a:t>(druhé rozšíření)</a:t>
            </a: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1986</a:t>
            </a:r>
            <a:r>
              <a:rPr lang="cs-CZ" sz="1800" dirty="0" smtClean="0">
                <a:latin typeface="Bookman Old Style" panose="02050604050505020204" pitchFamily="18" charset="0"/>
              </a:rPr>
              <a:t> – k ES přistupuje </a:t>
            </a:r>
            <a:r>
              <a:rPr lang="cs-CZ" sz="1800" i="1" dirty="0" smtClean="0">
                <a:latin typeface="Bookman Old Style" panose="02050604050505020204" pitchFamily="18" charset="0"/>
              </a:rPr>
              <a:t>Španělsko a Portugalsko</a:t>
            </a:r>
            <a:r>
              <a:rPr lang="cs-CZ" sz="1800" dirty="0" smtClean="0">
                <a:latin typeface="Bookman Old Style" panose="02050604050505020204" pitchFamily="18" charset="0"/>
              </a:rPr>
              <a:t> (třetí rozšíření)</a:t>
            </a: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ES</a:t>
            </a:r>
            <a:r>
              <a:rPr lang="cs-CZ" sz="1800" dirty="0" smtClean="0">
                <a:latin typeface="Bookman Old Style" panose="02050604050505020204" pitchFamily="18" charset="0"/>
              </a:rPr>
              <a:t> se stávají naprosto </a:t>
            </a:r>
            <a:r>
              <a:rPr lang="cs-CZ" sz="1800" b="1" dirty="0" smtClean="0">
                <a:latin typeface="Bookman Old Style" panose="02050604050505020204" pitchFamily="18" charset="0"/>
              </a:rPr>
              <a:t>dominantním </a:t>
            </a:r>
            <a:r>
              <a:rPr lang="cs-CZ" sz="1800" b="1" dirty="0">
                <a:latin typeface="Bookman Old Style" panose="02050604050505020204" pitchFamily="18" charset="0"/>
              </a:rPr>
              <a:t>i</a:t>
            </a:r>
            <a:r>
              <a:rPr lang="cs-CZ" sz="1800" b="1" dirty="0" smtClean="0">
                <a:latin typeface="Bookman Old Style" panose="02050604050505020204" pitchFamily="18" charset="0"/>
              </a:rPr>
              <a:t>ntegračním útvarem</a:t>
            </a:r>
            <a:r>
              <a:rPr lang="cs-CZ" sz="1800" dirty="0" smtClean="0">
                <a:latin typeface="Bookman Old Style" panose="02050604050505020204" pitchFamily="18" charset="0"/>
              </a:rPr>
              <a:t> v rámci Evropy s tím, že v průběhu 80. let 20. století integrační proces dále </a:t>
            </a:r>
            <a:r>
              <a:rPr lang="cs-CZ" sz="1800" b="1" dirty="0" smtClean="0">
                <a:latin typeface="Bookman Old Style" panose="02050604050505020204" pitchFamily="18" charset="0"/>
              </a:rPr>
              <a:t>akceleruje</a:t>
            </a:r>
            <a:r>
              <a:rPr lang="cs-CZ" sz="1800" dirty="0" smtClean="0">
                <a:latin typeface="Bookman Old Style" panose="02050604050505020204" pitchFamily="18" charset="0"/>
              </a:rPr>
              <a:t> – přijetí </a:t>
            </a:r>
            <a:r>
              <a:rPr lang="cs-CZ" sz="1800" b="1" u="sng" dirty="0" smtClean="0">
                <a:latin typeface="Bookman Old Style" panose="02050604050505020204" pitchFamily="18" charset="0"/>
              </a:rPr>
              <a:t>Jednotného evropského aktu</a:t>
            </a:r>
            <a:r>
              <a:rPr lang="cs-CZ" sz="1800" dirty="0" smtClean="0">
                <a:latin typeface="Bookman Old Style" panose="02050604050505020204" pitchFamily="18" charset="0"/>
              </a:rPr>
              <a:t>: de facto mizí státní hranice mezi členskými státy ES a dále se posiluje ekonomická unie – </a:t>
            </a:r>
            <a:r>
              <a:rPr lang="cs-CZ" sz="1800" b="1" dirty="0" smtClean="0">
                <a:latin typeface="Bookman Old Style" panose="02050604050505020204" pitchFamily="18" charset="0"/>
              </a:rPr>
              <a:t>EHS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1990</a:t>
            </a:r>
            <a:r>
              <a:rPr lang="cs-CZ" sz="1800" dirty="0" smtClean="0">
                <a:latin typeface="Bookman Old Style" panose="02050604050505020204" pitchFamily="18" charset="0"/>
              </a:rPr>
              <a:t> – součástí ES se stává východní část Německa – bývalá NDR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ES se vnitřním vývojem posouvají na práh </a:t>
            </a:r>
            <a:r>
              <a:rPr lang="cs-CZ" sz="1800" b="1" dirty="0" smtClean="0">
                <a:latin typeface="Bookman Old Style" panose="02050604050505020204" pitchFamily="18" charset="0"/>
              </a:rPr>
              <a:t>politické unie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0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Evropská integrace v 60.–80. letech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59" y="1837010"/>
            <a:ext cx="6750122" cy="500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Bookman Old Style" panose="02050604050505020204" pitchFamily="18" charset="0"/>
              </a:rPr>
              <a:t>Evropská integrace v 60.–80. letech</a:t>
            </a: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79" y="1727056"/>
            <a:ext cx="5113482" cy="511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4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7671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Bookman Old Style" panose="02050604050505020204" pitchFamily="18" charset="0"/>
              </a:rPr>
              <a:t>Evropská integrace v </a:t>
            </a:r>
            <a:r>
              <a:rPr lang="cs-CZ" sz="3200" b="1" dirty="0" smtClean="0">
                <a:latin typeface="Bookman Old Style" panose="02050604050505020204" pitchFamily="18" charset="0"/>
              </a:rPr>
              <a:t>90. </a:t>
            </a:r>
            <a:r>
              <a:rPr lang="cs-CZ" sz="3200" b="1" dirty="0">
                <a:latin typeface="Bookman Old Style" panose="02050604050505020204" pitchFamily="18" charset="0"/>
              </a:rPr>
              <a:t>letech</a:t>
            </a: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Konference (summit) Evropské rady ve dnech 9.–10. prosince 1991 (Maastricht) – schválení smlouvy o užší integraci ES</a:t>
            </a: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1992 – </a:t>
            </a:r>
            <a:r>
              <a:rPr lang="cs-CZ" sz="1800" dirty="0" smtClean="0">
                <a:latin typeface="Bookman Old Style" panose="02050604050505020204" pitchFamily="18" charset="0"/>
              </a:rPr>
              <a:t>7. února podepsána </a:t>
            </a:r>
            <a:r>
              <a:rPr lang="cs-CZ" sz="1800" b="1" u="sng" dirty="0" smtClean="0">
                <a:latin typeface="Bookman Old Style" panose="02050604050505020204" pitchFamily="18" charset="0"/>
              </a:rPr>
              <a:t>Maastrichstká smlouva</a:t>
            </a:r>
            <a:r>
              <a:rPr lang="cs-CZ" sz="1800" dirty="0" smtClean="0">
                <a:latin typeface="Bookman Old Style" panose="02050604050505020204" pitchFamily="18" charset="0"/>
              </a:rPr>
              <a:t> (ministři zahraničí, financí a hospodářství) tehdejšími 12 členy ES</a:t>
            </a: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Konstituování </a:t>
            </a:r>
            <a:r>
              <a:rPr lang="cs-CZ" sz="1800" b="1" cap="small" dirty="0" smtClean="0">
                <a:latin typeface="Bookman Old Style" panose="02050604050505020204" pitchFamily="18" charset="0"/>
              </a:rPr>
              <a:t>Evropské unie </a:t>
            </a:r>
            <a:r>
              <a:rPr lang="cs-CZ" sz="1800" dirty="0" smtClean="0">
                <a:latin typeface="Bookman Old Style" panose="02050604050505020204" pitchFamily="18" charset="0"/>
              </a:rPr>
              <a:t>– </a:t>
            </a:r>
            <a:r>
              <a:rPr lang="cs-CZ" sz="1800" b="1" dirty="0" smtClean="0">
                <a:latin typeface="Bookman Old Style" panose="02050604050505020204" pitchFamily="18" charset="0"/>
              </a:rPr>
              <a:t>EU </a:t>
            </a:r>
          </a:p>
          <a:p>
            <a:r>
              <a:rPr lang="cs-CZ" sz="1800" b="1" dirty="0">
                <a:latin typeface="Bookman Old Style" panose="02050604050505020204" pitchFamily="18" charset="0"/>
              </a:rPr>
              <a:t> </a:t>
            </a:r>
            <a:r>
              <a:rPr lang="cs-CZ" sz="1800" b="1" dirty="0" smtClean="0">
                <a:latin typeface="Bookman Old Style" panose="02050604050505020204" pitchFamily="18" charset="0"/>
              </a:rPr>
              <a:t>   </a:t>
            </a:r>
            <a:r>
              <a:rPr lang="cs-CZ" sz="200" b="1" dirty="0" smtClean="0">
                <a:latin typeface="Bookman Old Style" panose="02050604050505020204" pitchFamily="18" charset="0"/>
              </a:rPr>
              <a:t>      </a:t>
            </a:r>
            <a:r>
              <a:rPr lang="cs-CZ" sz="1800" dirty="0" smtClean="0">
                <a:latin typeface="Bookman Old Style" panose="02050604050505020204" pitchFamily="18" charset="0"/>
              </a:rPr>
              <a:t>- společná zahraniční a bezpečnostní politika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- koordinace v resortech spravedlnosti a dalších vnitřních záležitostí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- posílení hospodářské unie a příprava zavedení měnové unie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- výrazné posílení kompetencí Evropského parlamentu ve Štrasburgu</a:t>
            </a:r>
          </a:p>
          <a:p>
            <a:endParaRPr lang="cs-CZ" sz="1800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 Dne </a:t>
            </a:r>
            <a:r>
              <a:rPr lang="cs-CZ" sz="1800" i="1" dirty="0" smtClean="0">
                <a:latin typeface="Bookman Old Style" panose="02050604050505020204" pitchFamily="18" charset="0"/>
              </a:rPr>
              <a:t>7. dubna 1992 </a:t>
            </a:r>
            <a:r>
              <a:rPr lang="cs-CZ" sz="1800" dirty="0" smtClean="0">
                <a:latin typeface="Bookman Old Style" panose="02050604050505020204" pitchFamily="18" charset="0"/>
              </a:rPr>
              <a:t>Maastrichtskou smlouvu schválil </a:t>
            </a:r>
            <a:r>
              <a:rPr lang="cs-CZ" sz="1800" i="1" dirty="0" smtClean="0">
                <a:latin typeface="Bookman Old Style" panose="02050604050505020204" pitchFamily="18" charset="0"/>
              </a:rPr>
              <a:t>Evropský   </a:t>
            </a:r>
            <a:br>
              <a:rPr lang="cs-CZ" sz="1800" i="1" dirty="0" smtClean="0">
                <a:latin typeface="Bookman Old Style" panose="02050604050505020204" pitchFamily="18" charset="0"/>
              </a:rPr>
            </a:br>
            <a:r>
              <a:rPr lang="cs-CZ" sz="1800" i="1" dirty="0" smtClean="0">
                <a:latin typeface="Bookman Old Style" panose="02050604050505020204" pitchFamily="18" charset="0"/>
              </a:rPr>
              <a:t> parlament</a:t>
            </a:r>
            <a:r>
              <a:rPr lang="cs-CZ" sz="1800" dirty="0" smtClean="0">
                <a:latin typeface="Bookman Old Style" panose="02050604050505020204" pitchFamily="18" charset="0"/>
              </a:rPr>
              <a:t>, následně schválena v jednotlivých členských zemích</a:t>
            </a: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Maastrichtská smlouva vstupuje v platnost od 1. 1. 1993 </a:t>
            </a:r>
            <a:endParaRPr lang="cs-CZ" sz="18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b="1" dirty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4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742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Bookman Old Style" panose="02050604050505020204" pitchFamily="18" charset="0"/>
              </a:rPr>
              <a:t>Evropská integrace v </a:t>
            </a:r>
            <a:r>
              <a:rPr lang="cs-CZ" sz="3200" b="1" dirty="0" smtClean="0">
                <a:latin typeface="Bookman Old Style" panose="02050604050505020204" pitchFamily="18" charset="0"/>
              </a:rPr>
              <a:t>90. </a:t>
            </a:r>
            <a:r>
              <a:rPr lang="cs-CZ" sz="3200" b="1" dirty="0">
                <a:latin typeface="Bookman Old Style" panose="02050604050505020204" pitchFamily="18" charset="0"/>
              </a:rPr>
              <a:t>letech</a:t>
            </a: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endParaRPr lang="cs-CZ" sz="20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100" b="1" dirty="0" smtClean="0">
                <a:latin typeface="Bookman Old Style" panose="02050604050505020204" pitchFamily="18" charset="0"/>
              </a:rPr>
              <a:t>1995</a:t>
            </a:r>
            <a:r>
              <a:rPr lang="cs-CZ" sz="2100" dirty="0" smtClean="0">
                <a:latin typeface="Bookman Old Style" panose="02050604050505020204" pitchFamily="18" charset="0"/>
              </a:rPr>
              <a:t> – proběhla čtvrtá vlna rozšíření EU: </a:t>
            </a:r>
            <a:r>
              <a:rPr lang="cs-CZ" sz="2100" b="1" dirty="0" smtClean="0">
                <a:latin typeface="Bookman Old Style" panose="02050604050505020204" pitchFamily="18" charset="0"/>
              </a:rPr>
              <a:t>Rakousko, Finsko </a:t>
            </a:r>
            <a:r>
              <a:rPr lang="cs-CZ" sz="2100" dirty="0" smtClean="0">
                <a:latin typeface="Bookman Old Style" panose="02050604050505020204" pitchFamily="18" charset="0"/>
              </a:rPr>
              <a:t>a</a:t>
            </a:r>
            <a:r>
              <a:rPr lang="cs-CZ" sz="2100" b="1" dirty="0" smtClean="0">
                <a:latin typeface="Bookman Old Style" panose="02050604050505020204" pitchFamily="18" charset="0"/>
              </a:rPr>
              <a:t> Švédsko </a:t>
            </a:r>
            <a:r>
              <a:rPr lang="cs-CZ" sz="2100" dirty="0" smtClean="0">
                <a:latin typeface="Bookman Old Style" panose="02050604050505020204" pitchFamily="18" charset="0"/>
              </a:rPr>
              <a:t>(od 1. ledna 1995)</a:t>
            </a:r>
            <a:endParaRPr lang="cs-CZ" sz="21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1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100" b="1" dirty="0" smtClean="0">
                <a:latin typeface="Bookman Old Style" panose="02050604050505020204" pitchFamily="18" charset="0"/>
              </a:rPr>
              <a:t>2004 </a:t>
            </a:r>
            <a:r>
              <a:rPr lang="cs-CZ" sz="2100" dirty="0" smtClean="0">
                <a:latin typeface="Bookman Old Style" panose="02050604050505020204" pitchFamily="18" charset="0"/>
              </a:rPr>
              <a:t>–</a:t>
            </a:r>
            <a:r>
              <a:rPr lang="cs-CZ" sz="2100" b="1" dirty="0" smtClean="0">
                <a:latin typeface="Bookman Old Style" panose="02050604050505020204" pitchFamily="18" charset="0"/>
              </a:rPr>
              <a:t> </a:t>
            </a:r>
            <a:r>
              <a:rPr lang="cs-CZ" sz="2100" dirty="0">
                <a:latin typeface="Bookman Old Style" panose="02050604050505020204" pitchFamily="18" charset="0"/>
              </a:rPr>
              <a:t>proběhla </a:t>
            </a:r>
            <a:r>
              <a:rPr lang="cs-CZ" sz="2100" dirty="0" smtClean="0">
                <a:latin typeface="Bookman Old Style" panose="02050604050505020204" pitchFamily="18" charset="0"/>
              </a:rPr>
              <a:t>pátá </a:t>
            </a:r>
            <a:r>
              <a:rPr lang="cs-CZ" sz="2100" dirty="0">
                <a:latin typeface="Bookman Old Style" panose="02050604050505020204" pitchFamily="18" charset="0"/>
              </a:rPr>
              <a:t>vlna rozšíření EU: </a:t>
            </a:r>
            <a:r>
              <a:rPr lang="cs-CZ" sz="2100" b="1" dirty="0" smtClean="0">
                <a:latin typeface="Bookman Old Style" panose="02050604050505020204" pitchFamily="18" charset="0"/>
              </a:rPr>
              <a:t>Česká republika, Slovensko, Polsko, Maďarsko, Slovinsko, Estonsko, Litva, Lotyšsko, Kypr </a:t>
            </a:r>
            <a:r>
              <a:rPr lang="cs-CZ" sz="2100" dirty="0" smtClean="0">
                <a:latin typeface="Bookman Old Style" panose="02050604050505020204" pitchFamily="18" charset="0"/>
              </a:rPr>
              <a:t>a</a:t>
            </a:r>
            <a:r>
              <a:rPr lang="cs-CZ" sz="2100" b="1" dirty="0" smtClean="0">
                <a:latin typeface="Bookman Old Style" panose="02050604050505020204" pitchFamily="18" charset="0"/>
              </a:rPr>
              <a:t> Malta </a:t>
            </a:r>
            <a:r>
              <a:rPr lang="cs-CZ" sz="2100" dirty="0">
                <a:latin typeface="Bookman Old Style" panose="02050604050505020204" pitchFamily="18" charset="0"/>
              </a:rPr>
              <a:t>(od 1. </a:t>
            </a:r>
            <a:r>
              <a:rPr lang="cs-CZ" sz="2100" dirty="0" smtClean="0">
                <a:latin typeface="Bookman Old Style" panose="02050604050505020204" pitchFamily="18" charset="0"/>
              </a:rPr>
              <a:t>května 2004)</a:t>
            </a:r>
            <a:endParaRPr lang="cs-CZ" sz="21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1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100" b="1" dirty="0" smtClean="0">
                <a:latin typeface="Bookman Old Style" panose="02050604050505020204" pitchFamily="18" charset="0"/>
              </a:rPr>
              <a:t>2007 </a:t>
            </a:r>
            <a:r>
              <a:rPr lang="cs-CZ" sz="2100" dirty="0">
                <a:latin typeface="Bookman Old Style" panose="02050604050505020204" pitchFamily="18" charset="0"/>
              </a:rPr>
              <a:t>–</a:t>
            </a:r>
            <a:r>
              <a:rPr lang="cs-CZ" sz="2100" b="1" dirty="0">
                <a:latin typeface="Bookman Old Style" panose="02050604050505020204" pitchFamily="18" charset="0"/>
              </a:rPr>
              <a:t> </a:t>
            </a:r>
            <a:r>
              <a:rPr lang="cs-CZ" sz="2100" dirty="0">
                <a:latin typeface="Bookman Old Style" panose="02050604050505020204" pitchFamily="18" charset="0"/>
              </a:rPr>
              <a:t>proběhla </a:t>
            </a:r>
            <a:r>
              <a:rPr lang="cs-CZ" sz="2100" dirty="0" smtClean="0">
                <a:latin typeface="Bookman Old Style" panose="02050604050505020204" pitchFamily="18" charset="0"/>
              </a:rPr>
              <a:t>šestá </a:t>
            </a:r>
            <a:r>
              <a:rPr lang="cs-CZ" sz="2100" dirty="0">
                <a:latin typeface="Bookman Old Style" panose="02050604050505020204" pitchFamily="18" charset="0"/>
              </a:rPr>
              <a:t>vlna rozšíření EU: </a:t>
            </a:r>
            <a:r>
              <a:rPr lang="cs-CZ" sz="2100" b="1" dirty="0" smtClean="0">
                <a:latin typeface="Bookman Old Style" panose="02050604050505020204" pitchFamily="18" charset="0"/>
              </a:rPr>
              <a:t>Rumunsko </a:t>
            </a:r>
            <a:r>
              <a:rPr lang="cs-CZ" sz="2100" dirty="0" smtClean="0">
                <a:latin typeface="Bookman Old Style" panose="02050604050505020204" pitchFamily="18" charset="0"/>
              </a:rPr>
              <a:t>a</a:t>
            </a:r>
            <a:r>
              <a:rPr lang="cs-CZ" sz="2100" b="1" dirty="0" smtClean="0">
                <a:latin typeface="Bookman Old Style" panose="02050604050505020204" pitchFamily="18" charset="0"/>
              </a:rPr>
              <a:t> Bulharsko </a:t>
            </a:r>
            <a:r>
              <a:rPr lang="cs-CZ" sz="2100" dirty="0">
                <a:latin typeface="Bookman Old Style" panose="02050604050505020204" pitchFamily="18" charset="0"/>
              </a:rPr>
              <a:t>(od 1. </a:t>
            </a:r>
            <a:r>
              <a:rPr lang="cs-CZ" sz="2100" dirty="0" smtClean="0">
                <a:latin typeface="Bookman Old Style" panose="02050604050505020204" pitchFamily="18" charset="0"/>
              </a:rPr>
              <a:t>ledna 2007)</a:t>
            </a:r>
          </a:p>
          <a:p>
            <a:pPr marL="342900" indent="-342900">
              <a:buFontTx/>
              <a:buChar char="-"/>
            </a:pPr>
            <a:endParaRPr lang="cs-CZ" sz="2100" i="1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2100" dirty="0" smtClean="0">
                <a:latin typeface="Bookman Old Style" panose="02050604050505020204" pitchFamily="18" charset="0"/>
              </a:rPr>
              <a:t> </a:t>
            </a:r>
            <a:r>
              <a:rPr lang="cs-CZ" sz="2100" b="1" dirty="0" smtClean="0">
                <a:latin typeface="Bookman Old Style" panose="02050604050505020204" pitchFamily="18" charset="0"/>
              </a:rPr>
              <a:t>2013 </a:t>
            </a:r>
            <a:r>
              <a:rPr lang="cs-CZ" sz="2100" dirty="0">
                <a:latin typeface="Bookman Old Style" panose="02050604050505020204" pitchFamily="18" charset="0"/>
              </a:rPr>
              <a:t>–</a:t>
            </a:r>
            <a:r>
              <a:rPr lang="cs-CZ" sz="2100" b="1" dirty="0">
                <a:latin typeface="Bookman Old Style" panose="02050604050505020204" pitchFamily="18" charset="0"/>
              </a:rPr>
              <a:t> </a:t>
            </a:r>
            <a:r>
              <a:rPr lang="cs-CZ" sz="2100" dirty="0" smtClean="0">
                <a:latin typeface="Bookman Old Style" panose="02050604050505020204" pitchFamily="18" charset="0"/>
              </a:rPr>
              <a:t>sedmé </a:t>
            </a:r>
            <a:r>
              <a:rPr lang="cs-CZ" sz="2100" dirty="0">
                <a:latin typeface="Bookman Old Style" panose="02050604050505020204" pitchFamily="18" charset="0"/>
              </a:rPr>
              <a:t>rozšíření EU: </a:t>
            </a:r>
            <a:r>
              <a:rPr lang="cs-CZ" sz="2100" b="1" dirty="0" smtClean="0">
                <a:latin typeface="Bookman Old Style" panose="02050604050505020204" pitchFamily="18" charset="0"/>
              </a:rPr>
              <a:t>Chorvatsko</a:t>
            </a:r>
            <a:r>
              <a:rPr lang="cs-CZ" sz="2100" dirty="0" smtClean="0">
                <a:latin typeface="Bookman Old Style" panose="02050604050505020204" pitchFamily="18" charset="0"/>
              </a:rPr>
              <a:t> (od 1. července 2013)</a:t>
            </a:r>
            <a:endParaRPr lang="cs-CZ" sz="2100" i="1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dirty="0" smtClean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473826" y="1589903"/>
            <a:ext cx="820061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Francká říše Karla Velikého</a:t>
            </a:r>
          </a:p>
          <a:p>
            <a:pPr algn="ctr"/>
            <a:endParaRPr lang="cs-CZ" sz="2200" b="1" dirty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200" dirty="0" smtClean="0">
                <a:latin typeface="Bookman Old Style" panose="02050604050505020204" pitchFamily="18" charset="0"/>
              </a:rPr>
              <a:t>Do značné míry přebírá odkaz starověkého Říma</a:t>
            </a:r>
          </a:p>
          <a:p>
            <a:pPr marL="342900" indent="-342900" algn="just">
              <a:buFontTx/>
              <a:buChar char="-"/>
            </a:pPr>
            <a:endParaRPr lang="cs-CZ" sz="2200" dirty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200" b="1" dirty="0" smtClean="0">
                <a:latin typeface="Bookman Old Style" panose="02050604050505020204" pitchFamily="18" charset="0"/>
              </a:rPr>
              <a:t>Křesťanství jako jednotící prvek</a:t>
            </a:r>
          </a:p>
          <a:p>
            <a:pPr marL="342900" indent="-342900" algn="just">
              <a:buFontTx/>
              <a:buChar char="-"/>
            </a:pPr>
            <a:endParaRPr lang="cs-CZ" sz="2200" dirty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200" dirty="0" smtClean="0">
                <a:latin typeface="Bookman Old Style" panose="02050604050505020204" pitchFamily="18" charset="0"/>
              </a:rPr>
              <a:t>Objevují se zde již určité prvky </a:t>
            </a:r>
            <a:r>
              <a:rPr lang="cs-CZ" sz="2200" b="1" dirty="0" smtClean="0">
                <a:latin typeface="Bookman Old Style" panose="02050604050505020204" pitchFamily="18" charset="0"/>
              </a:rPr>
              <a:t>vědomí evropského civilizačního společenství</a:t>
            </a:r>
          </a:p>
          <a:p>
            <a:pPr marL="342900" indent="-342900" algn="just">
              <a:buFontTx/>
              <a:buChar char="-"/>
            </a:pPr>
            <a:endParaRPr lang="cs-CZ" sz="2200" dirty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200" dirty="0" smtClean="0">
                <a:latin typeface="Bookman Old Style" panose="02050604050505020204" pitchFamily="18" charset="0"/>
              </a:rPr>
              <a:t>Centrum říše Karla Velikého v </a:t>
            </a:r>
            <a:r>
              <a:rPr lang="cs-CZ" sz="2200" b="1" dirty="0" smtClean="0">
                <a:latin typeface="Bookman Old Style" panose="02050604050505020204" pitchFamily="18" charset="0"/>
              </a:rPr>
              <a:t>Cáchách (Aachen) </a:t>
            </a:r>
            <a:r>
              <a:rPr lang="cs-CZ" sz="2200" dirty="0" smtClean="0">
                <a:latin typeface="Bookman Old Style" panose="02050604050505020204" pitchFamily="18" charset="0"/>
              </a:rPr>
              <a:t>– posléze centrum Svaté říše římské</a:t>
            </a:r>
          </a:p>
          <a:p>
            <a:pPr marL="342900" indent="-342900" algn="just">
              <a:buFontTx/>
              <a:buChar char="-"/>
            </a:pPr>
            <a:endParaRPr lang="cs-CZ" sz="2200" dirty="0" smtClean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200" dirty="0" smtClean="0">
                <a:latin typeface="Bookman Old Style" panose="02050604050505020204" pitchFamily="18" charset="0"/>
              </a:rPr>
              <a:t>Roku </a:t>
            </a:r>
            <a:r>
              <a:rPr lang="cs-CZ" sz="2200" b="1" dirty="0" smtClean="0">
                <a:latin typeface="Bookman Old Style" panose="02050604050505020204" pitchFamily="18" charset="0"/>
              </a:rPr>
              <a:t>800</a:t>
            </a:r>
            <a:r>
              <a:rPr lang="cs-CZ" sz="2200" dirty="0" smtClean="0">
                <a:latin typeface="Bookman Old Style" panose="02050604050505020204" pitchFamily="18" charset="0"/>
              </a:rPr>
              <a:t> korunován </a:t>
            </a:r>
            <a:r>
              <a:rPr lang="cs-CZ" sz="2200" b="1" dirty="0" smtClean="0">
                <a:latin typeface="Bookman Old Style" panose="02050604050505020204" pitchFamily="18" charset="0"/>
              </a:rPr>
              <a:t>Karel Veliký </a:t>
            </a:r>
            <a:r>
              <a:rPr lang="cs-CZ" sz="2200" dirty="0" smtClean="0">
                <a:latin typeface="Bookman Old Style" panose="02050604050505020204" pitchFamily="18" charset="0"/>
              </a:rPr>
              <a:t>na </a:t>
            </a:r>
            <a:r>
              <a:rPr lang="cs-CZ" sz="2200" b="1" dirty="0" smtClean="0">
                <a:latin typeface="Bookman Old Style" panose="02050604050505020204" pitchFamily="18" charset="0"/>
              </a:rPr>
              <a:t>císaře</a:t>
            </a:r>
            <a:r>
              <a:rPr lang="cs-CZ" sz="2200" dirty="0" smtClean="0">
                <a:latin typeface="Bookman Old Style" panose="02050604050505020204" pitchFamily="18" charset="0"/>
              </a:rPr>
              <a:t> – papež Lev III.</a:t>
            </a:r>
            <a:endParaRPr lang="cs-CZ" sz="2200" dirty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endParaRPr lang="cs-CZ" sz="2200" dirty="0" smtClean="0">
              <a:latin typeface="Bookman Old Style" panose="02050604050505020204" pitchFamily="18" charset="0"/>
            </a:endParaRPr>
          </a:p>
          <a:p>
            <a:endParaRPr lang="cs-CZ" sz="2000" dirty="0">
              <a:latin typeface="Bookman Old Style" panose="02050604050505020204" pitchFamily="18" charset="0"/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302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296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Bookman Old Style" panose="02050604050505020204" pitchFamily="18" charset="0"/>
              </a:rPr>
              <a:t>Evropská integrace v </a:t>
            </a:r>
            <a:r>
              <a:rPr lang="cs-CZ" sz="3200" b="1" dirty="0" smtClean="0">
                <a:latin typeface="Bookman Old Style" panose="02050604050505020204" pitchFamily="18" charset="0"/>
              </a:rPr>
              <a:t>90. </a:t>
            </a:r>
            <a:r>
              <a:rPr lang="cs-CZ" sz="3200" b="1" dirty="0">
                <a:latin typeface="Bookman Old Style" panose="02050604050505020204" pitchFamily="18" charset="0"/>
              </a:rPr>
              <a:t>letech</a:t>
            </a: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52" y="1778086"/>
            <a:ext cx="6749935" cy="506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296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Bookman Old Style" panose="02050604050505020204" pitchFamily="18" charset="0"/>
              </a:rPr>
              <a:t>Evropská integrace v </a:t>
            </a:r>
            <a:r>
              <a:rPr lang="cs-CZ" sz="3200" b="1" dirty="0" smtClean="0">
                <a:latin typeface="Bookman Old Style" panose="02050604050505020204" pitchFamily="18" charset="0"/>
              </a:rPr>
              <a:t>90. </a:t>
            </a:r>
            <a:r>
              <a:rPr lang="cs-CZ" sz="3200" b="1" dirty="0">
                <a:latin typeface="Bookman Old Style" panose="02050604050505020204" pitchFamily="18" charset="0"/>
              </a:rPr>
              <a:t>letech</a:t>
            </a: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6" y="1726306"/>
            <a:ext cx="6929933" cy="50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794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Schengenská smlouva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Dne 14. června 1985 uzavřena mezi Francií, SRN a zeměmi Beneluxu smlouva v lucemburském Schengenu o postupném zrušení celních a pasových kontrol </a:t>
            </a: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1990 – </a:t>
            </a:r>
            <a:r>
              <a:rPr lang="cs-CZ" sz="1800" dirty="0" smtClean="0">
                <a:latin typeface="Bookman Old Style" panose="02050604050505020204" pitchFamily="18" charset="0"/>
              </a:rPr>
              <a:t>19. června podepsána </a:t>
            </a:r>
            <a:r>
              <a:rPr lang="cs-CZ" sz="1800" i="1" dirty="0" smtClean="0">
                <a:latin typeface="Bookman Old Style" panose="02050604050505020204" pitchFamily="18" charset="0"/>
              </a:rPr>
              <a:t>Úmluva o provedení Schengenské dohody – </a:t>
            </a:r>
            <a:r>
              <a:rPr lang="cs-CZ" sz="1800" dirty="0" smtClean="0">
                <a:latin typeface="Bookman Old Style" panose="02050604050505020204" pitchFamily="18" charset="0"/>
              </a:rPr>
              <a:t>definován tzv. Schengenský prostor, stanoveny jeho principy a pravidla, jejichž souhrn je označován jako </a:t>
            </a:r>
            <a:r>
              <a:rPr lang="cs-CZ" sz="1800" b="1" dirty="0" smtClean="0">
                <a:latin typeface="Bookman Old Style" panose="02050604050505020204" pitchFamily="18" charset="0"/>
              </a:rPr>
              <a:t>schengenské acquis</a:t>
            </a:r>
            <a:r>
              <a:rPr lang="cs-CZ" sz="1800" dirty="0" smtClean="0">
                <a:latin typeface="Bookman Old Style" panose="02050604050505020204" pitchFamily="18" charset="0"/>
              </a:rPr>
              <a:t>. Hraniční kontroly mezi signatářskými státy byly odstraněny v </a:t>
            </a:r>
            <a:r>
              <a:rPr lang="cs-CZ" sz="1800" i="1" dirty="0" smtClean="0">
                <a:latin typeface="Bookman Old Style" panose="02050604050505020204" pitchFamily="18" charset="0"/>
              </a:rPr>
              <a:t>březnu 1995</a:t>
            </a:r>
            <a:r>
              <a:rPr lang="cs-CZ" sz="1800" dirty="0" smtClean="0">
                <a:latin typeface="Bookman Old Style" panose="02050604050505020204" pitchFamily="18" charset="0"/>
              </a:rPr>
              <a:t>.</a:t>
            </a: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i="1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Na základě Amsterdamské smlouvy z října 1997 upravující fungování EU byla v roce 1999, kdy Amsterdamská smlouva vstupuje v platnost, zakomponována </a:t>
            </a:r>
            <a:r>
              <a:rPr lang="cs-CZ" sz="1800" b="1" u="sng" dirty="0" smtClean="0">
                <a:latin typeface="Bookman Old Style" panose="02050604050505020204" pitchFamily="18" charset="0"/>
              </a:rPr>
              <a:t>Schengenská smlouva</a:t>
            </a:r>
            <a:r>
              <a:rPr lang="cs-CZ" sz="1800" dirty="0" smtClean="0">
                <a:latin typeface="Bookman Old Style" panose="02050604050505020204" pitchFamily="18" charset="0"/>
              </a:rPr>
              <a:t> do </a:t>
            </a:r>
            <a:r>
              <a:rPr lang="cs-CZ" sz="1800" i="1" dirty="0" smtClean="0">
                <a:latin typeface="Bookman Old Style" panose="02050604050505020204" pitchFamily="18" charset="0"/>
              </a:rPr>
              <a:t>právního systému</a:t>
            </a:r>
            <a:r>
              <a:rPr lang="cs-CZ" sz="1800" dirty="0" smtClean="0">
                <a:latin typeface="Bookman Old Style" panose="02050604050505020204" pitchFamily="18" charset="0"/>
              </a:rPr>
              <a:t> Evropské unie </a:t>
            </a: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Od března 1995 do schengenského prostoru postupně vstupují další země EU – v roce 2007 také </a:t>
            </a:r>
            <a:r>
              <a:rPr lang="cs-CZ" sz="1800" i="1" dirty="0" smtClean="0">
                <a:latin typeface="Bookman Old Style" panose="02050604050505020204" pitchFamily="18" charset="0"/>
              </a:rPr>
              <a:t>Česká republika</a:t>
            </a:r>
            <a:endParaRPr lang="cs-CZ" sz="1800" i="1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b="1" dirty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6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296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Schengenská smlouva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50" y="1694345"/>
            <a:ext cx="4899940" cy="514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7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296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Schengenská smlouva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87" y="1685029"/>
            <a:ext cx="6360069" cy="515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2962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Schengenská smlouva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" y="2307216"/>
            <a:ext cx="5444836" cy="36298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592" y="3151685"/>
            <a:ext cx="3294835" cy="217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716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Evropský parlament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050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Od roku 1952 – </a:t>
            </a:r>
            <a:r>
              <a:rPr lang="cs-CZ" sz="1800" b="1" dirty="0" smtClean="0">
                <a:latin typeface="Bookman Old Style" panose="02050604050505020204" pitchFamily="18" charset="0"/>
              </a:rPr>
              <a:t>Společné shromáždění ESUO</a:t>
            </a:r>
            <a:endParaRPr lang="cs-CZ" sz="1800" b="1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1962</a:t>
            </a:r>
            <a:r>
              <a:rPr lang="cs-CZ" sz="1800" dirty="0" smtClean="0">
                <a:latin typeface="Bookman Old Style" panose="02050604050505020204" pitchFamily="18" charset="0"/>
              </a:rPr>
              <a:t> – Společné shromáždění ESUO transformováno do podoby </a:t>
            </a:r>
            <a:r>
              <a:rPr lang="cs-CZ" sz="1800" b="1" dirty="0" smtClean="0">
                <a:latin typeface="Bookman Old Style" panose="02050604050505020204" pitchFamily="18" charset="0"/>
              </a:rPr>
              <a:t>Evropského parlamentu</a:t>
            </a:r>
          </a:p>
          <a:p>
            <a:endParaRPr lang="cs-CZ" sz="1800" i="1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1979</a:t>
            </a:r>
            <a:r>
              <a:rPr lang="cs-CZ" sz="1800" dirty="0" smtClean="0">
                <a:latin typeface="Bookman Old Style" panose="02050604050505020204" pitchFamily="18" charset="0"/>
              </a:rPr>
              <a:t> – konány </a:t>
            </a:r>
            <a:r>
              <a:rPr lang="cs-CZ" sz="1800" i="1" dirty="0" smtClean="0">
                <a:latin typeface="Bookman Old Style" panose="02050604050505020204" pitchFamily="18" charset="0"/>
              </a:rPr>
              <a:t>první přímé volby </a:t>
            </a:r>
            <a:r>
              <a:rPr lang="cs-CZ" sz="1800" dirty="0" smtClean="0">
                <a:latin typeface="Bookman Old Style" panose="02050604050505020204" pitchFamily="18" charset="0"/>
              </a:rPr>
              <a:t>do Evropského parlamentu</a:t>
            </a: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Role EP dále specifikována v rámci Maastrichtské smlouvy</a:t>
            </a: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EP – zákonodárný orgán Evropské unie, poslanci voleni na pětileté funkční období (poslední volby ve dnech </a:t>
            </a:r>
            <a:r>
              <a:rPr lang="cs-CZ" sz="1800" dirty="0" smtClean="0">
                <a:latin typeface="Bookman Old Style" panose="02050604050505020204" pitchFamily="18" charset="0"/>
              </a:rPr>
              <a:t>7.–8. 6. </a:t>
            </a:r>
            <a:r>
              <a:rPr lang="cs-CZ" sz="1800" smtClean="0">
                <a:latin typeface="Bookman Old Style" panose="02050604050505020204" pitchFamily="18" charset="0"/>
              </a:rPr>
              <a:t>2024)</a:t>
            </a:r>
            <a:endParaRPr lang="cs-CZ" sz="1800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EP zasedá ve </a:t>
            </a:r>
            <a:r>
              <a:rPr lang="cs-CZ" sz="1800" b="1" dirty="0" smtClean="0">
                <a:latin typeface="Bookman Old Style" panose="02050604050505020204" pitchFamily="18" charset="0"/>
              </a:rPr>
              <a:t>Štrasburku</a:t>
            </a:r>
            <a:r>
              <a:rPr lang="cs-CZ" sz="1800" dirty="0" smtClean="0">
                <a:latin typeface="Bookman Old Style" panose="02050604050505020204" pitchFamily="18" charset="0"/>
              </a:rPr>
              <a:t> (plénum), sekretariát v </a:t>
            </a:r>
            <a:r>
              <a:rPr lang="cs-CZ" sz="1800" i="1" dirty="0" smtClean="0">
                <a:latin typeface="Bookman Old Style" panose="02050604050505020204" pitchFamily="18" charset="0"/>
              </a:rPr>
              <a:t>Lucemburku</a:t>
            </a:r>
            <a:r>
              <a:rPr lang="cs-CZ" sz="1800" dirty="0" smtClean="0">
                <a:latin typeface="Bookman Old Style" panose="02050604050505020204" pitchFamily="18" charset="0"/>
              </a:rPr>
              <a:t>, výbory EP v </a:t>
            </a:r>
            <a:r>
              <a:rPr lang="cs-CZ" sz="1800" i="1" dirty="0" smtClean="0">
                <a:latin typeface="Bookman Old Style" panose="02050604050505020204" pitchFamily="18" charset="0"/>
              </a:rPr>
              <a:t>Bruselu</a:t>
            </a:r>
            <a:endParaRPr lang="cs-CZ" sz="1800" i="1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b="1" dirty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4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Evropský parlament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050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b="1" dirty="0">
              <a:latin typeface="Bookman Old Style" panose="02050604050505020204" pitchFamily="18" charset="0"/>
            </a:endParaRP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1" y="1815250"/>
            <a:ext cx="8163098" cy="495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703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Evropský parlament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400" dirty="0" smtClean="0">
                <a:latin typeface="Bookman Old Style" panose="02050604050505020204" pitchFamily="18" charset="0"/>
              </a:rPr>
              <a:t>Evropský parlament vykonává </a:t>
            </a:r>
            <a:r>
              <a:rPr lang="cs-CZ" sz="1400" u="sng" dirty="0" smtClean="0">
                <a:latin typeface="Bookman Old Style" panose="02050604050505020204" pitchFamily="18" charset="0"/>
              </a:rPr>
              <a:t>tři hlavní funkce</a:t>
            </a:r>
            <a:r>
              <a:rPr lang="cs-CZ" sz="1400" dirty="0" smtClean="0">
                <a:latin typeface="Bookman Old Style" panose="020506040505050202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endParaRPr lang="cs-CZ" sz="1400" b="1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400" b="1" cap="small" dirty="0" smtClean="0">
                <a:latin typeface="Bookman Old Style" panose="02050604050505020204" pitchFamily="18" charset="0"/>
              </a:rPr>
              <a:t>Legislativní</a:t>
            </a:r>
          </a:p>
          <a:p>
            <a:r>
              <a:rPr lang="cs-CZ" sz="1400" b="1" dirty="0">
                <a:latin typeface="Bookman Old Style" panose="02050604050505020204" pitchFamily="18" charset="0"/>
              </a:rPr>
              <a:t> </a:t>
            </a:r>
            <a:r>
              <a:rPr lang="cs-CZ" sz="1400" b="1" dirty="0" smtClean="0">
                <a:latin typeface="Bookman Old Style" panose="02050604050505020204" pitchFamily="18" charset="0"/>
              </a:rPr>
              <a:t>    </a:t>
            </a:r>
            <a:r>
              <a:rPr lang="cs-CZ" sz="1400" dirty="0" smtClean="0">
                <a:latin typeface="Bookman Old Style" panose="02050604050505020204" pitchFamily="18" charset="0"/>
              </a:rPr>
              <a:t>- schvaluje předpisy EU</a:t>
            </a:r>
          </a:p>
          <a:p>
            <a:r>
              <a:rPr lang="cs-CZ" sz="1400" b="1" dirty="0">
                <a:latin typeface="Bookman Old Style" panose="02050604050505020204" pitchFamily="18" charset="0"/>
              </a:rPr>
              <a:t> </a:t>
            </a:r>
            <a:r>
              <a:rPr lang="cs-CZ" sz="1400" b="1" dirty="0" smtClean="0">
                <a:latin typeface="Bookman Old Style" panose="02050604050505020204" pitchFamily="18" charset="0"/>
              </a:rPr>
              <a:t>    </a:t>
            </a:r>
            <a:r>
              <a:rPr lang="cs-CZ" sz="1400" dirty="0" smtClean="0">
                <a:latin typeface="Bookman Old Style" panose="02050604050505020204" pitchFamily="18" charset="0"/>
              </a:rPr>
              <a:t>- rozhoduje o otázkách mezinárodních dohod</a:t>
            </a:r>
          </a:p>
          <a:p>
            <a:r>
              <a:rPr lang="cs-CZ" sz="1400" b="1" dirty="0">
                <a:latin typeface="Bookman Old Style" panose="02050604050505020204" pitchFamily="18" charset="0"/>
              </a:rPr>
              <a:t> </a:t>
            </a:r>
            <a:r>
              <a:rPr lang="cs-CZ" sz="1400" b="1" dirty="0" smtClean="0">
                <a:latin typeface="Bookman Old Style" panose="02050604050505020204" pitchFamily="18" charset="0"/>
              </a:rPr>
              <a:t>    </a:t>
            </a:r>
            <a:r>
              <a:rPr lang="cs-CZ" sz="1400" dirty="0" smtClean="0">
                <a:latin typeface="Bookman Old Style" panose="02050604050505020204" pitchFamily="18" charset="0"/>
              </a:rPr>
              <a:t>- rozhoduje o rozšiřování EU</a:t>
            </a:r>
          </a:p>
          <a:p>
            <a:r>
              <a:rPr lang="cs-CZ" sz="1400" b="1" dirty="0">
                <a:latin typeface="Bookman Old Style" panose="02050604050505020204" pitchFamily="18" charset="0"/>
              </a:rPr>
              <a:t> </a:t>
            </a:r>
            <a:r>
              <a:rPr lang="cs-CZ" sz="1400" b="1" dirty="0" smtClean="0">
                <a:latin typeface="Bookman Old Style" panose="02050604050505020204" pitchFamily="18" charset="0"/>
              </a:rPr>
              <a:t>    </a:t>
            </a:r>
            <a:r>
              <a:rPr lang="cs-CZ" sz="1400" dirty="0" smtClean="0">
                <a:latin typeface="Bookman Old Style" panose="02050604050505020204" pitchFamily="18" charset="0"/>
              </a:rPr>
              <a:t>- kontroluje činnost Evropské komise</a:t>
            </a:r>
            <a:endParaRPr lang="cs-CZ" sz="1400" b="1" dirty="0" smtClean="0">
              <a:latin typeface="Bookman Old Style" panose="02050604050505020204" pitchFamily="18" charset="0"/>
            </a:endParaRPr>
          </a:p>
          <a:p>
            <a:endParaRPr lang="cs-CZ" sz="1400" i="1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1400" b="1" cap="small" dirty="0" smtClean="0">
                <a:latin typeface="Bookman Old Style" panose="02050604050505020204" pitchFamily="18" charset="0"/>
              </a:rPr>
              <a:t>Dozorčí</a:t>
            </a:r>
          </a:p>
          <a:p>
            <a:r>
              <a:rPr lang="cs-CZ" sz="1400" b="1" dirty="0">
                <a:latin typeface="Bookman Old Style" panose="02050604050505020204" pitchFamily="18" charset="0"/>
              </a:rPr>
              <a:t> </a:t>
            </a:r>
            <a:r>
              <a:rPr lang="cs-CZ" sz="1400" b="1" dirty="0" smtClean="0">
                <a:latin typeface="Bookman Old Style" panose="02050604050505020204" pitchFamily="18" charset="0"/>
              </a:rPr>
              <a:t>    </a:t>
            </a:r>
            <a:r>
              <a:rPr lang="cs-CZ" sz="1400" dirty="0" smtClean="0">
                <a:latin typeface="Bookman Old Style" panose="02050604050505020204" pitchFamily="18" charset="0"/>
              </a:rPr>
              <a:t>- vykonává kontrolu všech orgánů EU</a:t>
            </a:r>
          </a:p>
          <a:p>
            <a:r>
              <a:rPr lang="cs-CZ" sz="1400" dirty="0">
                <a:latin typeface="Bookman Old Style" panose="02050604050505020204" pitchFamily="18" charset="0"/>
              </a:rPr>
              <a:t> </a:t>
            </a:r>
            <a:r>
              <a:rPr lang="cs-CZ" sz="1400" dirty="0" smtClean="0">
                <a:latin typeface="Bookman Old Style" panose="02050604050505020204" pitchFamily="18" charset="0"/>
              </a:rPr>
              <a:t>   </a:t>
            </a:r>
            <a:r>
              <a:rPr lang="cs-CZ" sz="500" dirty="0" smtClean="0">
                <a:latin typeface="Bookman Old Style" panose="02050604050505020204" pitchFamily="18" charset="0"/>
              </a:rPr>
              <a:t> </a:t>
            </a:r>
            <a:r>
              <a:rPr lang="cs-CZ" sz="200" dirty="0" smtClean="0">
                <a:latin typeface="Bookman Old Style" panose="02050604050505020204" pitchFamily="18" charset="0"/>
              </a:rPr>
              <a:t>       </a:t>
            </a:r>
            <a:r>
              <a:rPr lang="cs-CZ" sz="1400" dirty="0" smtClean="0">
                <a:latin typeface="Bookman Old Style" panose="02050604050505020204" pitchFamily="18" charset="0"/>
              </a:rPr>
              <a:t>- volí předsedu Evropské komise</a:t>
            </a:r>
          </a:p>
          <a:p>
            <a:r>
              <a:rPr lang="cs-CZ" sz="1400" dirty="0">
                <a:latin typeface="Bookman Old Style" panose="02050604050505020204" pitchFamily="18" charset="0"/>
              </a:rPr>
              <a:t> </a:t>
            </a:r>
            <a:r>
              <a:rPr lang="cs-CZ" sz="1400" dirty="0" smtClean="0">
                <a:latin typeface="Bookman Old Style" panose="02050604050505020204" pitchFamily="18" charset="0"/>
              </a:rPr>
              <a:t>   </a:t>
            </a:r>
            <a:r>
              <a:rPr lang="cs-CZ" sz="300" dirty="0" smtClean="0">
                <a:latin typeface="Bookman Old Style" panose="02050604050505020204" pitchFamily="18" charset="0"/>
              </a:rPr>
              <a:t>  </a:t>
            </a:r>
            <a:r>
              <a:rPr lang="cs-CZ" sz="1400" dirty="0" smtClean="0">
                <a:latin typeface="Bookman Old Style" panose="02050604050505020204" pitchFamily="18" charset="0"/>
              </a:rPr>
              <a:t> - vyjadřuje se k peticím předkládaných občany zemí EU a zahajuje </a:t>
            </a:r>
            <a:br>
              <a:rPr lang="cs-CZ" sz="1400" dirty="0" smtClean="0">
                <a:latin typeface="Bookman Old Style" panose="02050604050505020204" pitchFamily="18" charset="0"/>
              </a:rPr>
            </a:br>
            <a:r>
              <a:rPr lang="cs-CZ" sz="1400" dirty="0" smtClean="0">
                <a:latin typeface="Bookman Old Style" panose="02050604050505020204" pitchFamily="18" charset="0"/>
              </a:rPr>
              <a:t>        šetření</a:t>
            </a:r>
          </a:p>
          <a:p>
            <a:r>
              <a:rPr lang="cs-CZ" sz="1400" dirty="0">
                <a:latin typeface="Bookman Old Style" panose="02050604050505020204" pitchFamily="18" charset="0"/>
              </a:rPr>
              <a:t> </a:t>
            </a:r>
            <a:r>
              <a:rPr lang="cs-CZ" sz="1400" dirty="0" smtClean="0">
                <a:latin typeface="Bookman Old Style" panose="02050604050505020204" pitchFamily="18" charset="0"/>
              </a:rPr>
              <a:t>    </a:t>
            </a:r>
            <a:r>
              <a:rPr lang="cs-CZ" sz="300" dirty="0" smtClean="0">
                <a:latin typeface="Bookman Old Style" panose="02050604050505020204" pitchFamily="18" charset="0"/>
              </a:rPr>
              <a:t>  </a:t>
            </a:r>
            <a:r>
              <a:rPr lang="cs-CZ" sz="1400" dirty="0" smtClean="0">
                <a:latin typeface="Bookman Old Style" panose="02050604050505020204" pitchFamily="18" charset="0"/>
              </a:rPr>
              <a:t>- s Evropskou centrální bankou projednává měnovou politiku</a:t>
            </a:r>
          </a:p>
          <a:p>
            <a:r>
              <a:rPr lang="cs-CZ" sz="1400" dirty="0">
                <a:latin typeface="Bookman Old Style" panose="02050604050505020204" pitchFamily="18" charset="0"/>
              </a:rPr>
              <a:t> </a:t>
            </a:r>
            <a:r>
              <a:rPr lang="cs-CZ" sz="1400" dirty="0" smtClean="0">
                <a:latin typeface="Bookman Old Style" panose="02050604050505020204" pitchFamily="18" charset="0"/>
              </a:rPr>
              <a:t>    </a:t>
            </a:r>
            <a:r>
              <a:rPr lang="cs-CZ" sz="200" dirty="0" smtClean="0">
                <a:latin typeface="Bookman Old Style" panose="02050604050505020204" pitchFamily="18" charset="0"/>
              </a:rPr>
              <a:t>    </a:t>
            </a:r>
            <a:r>
              <a:rPr lang="cs-CZ" sz="1400" dirty="0" smtClean="0">
                <a:latin typeface="Bookman Old Style" panose="02050604050505020204" pitchFamily="18" charset="0"/>
              </a:rPr>
              <a:t>- interpeluje EK a Evropskou radu</a:t>
            </a:r>
          </a:p>
          <a:p>
            <a:endParaRPr lang="cs-CZ" sz="1400" dirty="0">
              <a:latin typeface="Bookman Old Style" panose="02050604050505020204" pitchFamily="18" charset="0"/>
            </a:endParaRPr>
          </a:p>
          <a:p>
            <a:pPr marL="285750" indent="-285750">
              <a:buFont typeface="Bookman Old Style" panose="02050604050505020204" pitchFamily="18" charset="0"/>
              <a:buChar char="-"/>
            </a:pPr>
            <a:r>
              <a:rPr lang="cs-CZ" sz="1400" b="1" cap="small" dirty="0" smtClean="0">
                <a:latin typeface="Bookman Old Style" panose="02050604050505020204" pitchFamily="18" charset="0"/>
              </a:rPr>
              <a:t>Rozpočtová</a:t>
            </a:r>
            <a:endParaRPr lang="cs-CZ" sz="1400" b="1" cap="small" dirty="0">
              <a:latin typeface="Bookman Old Style" panose="02050604050505020204" pitchFamily="18" charset="0"/>
            </a:endParaRPr>
          </a:p>
          <a:p>
            <a:r>
              <a:rPr lang="cs-CZ" sz="1400" b="1" dirty="0">
                <a:latin typeface="Bookman Old Style" panose="02050604050505020204" pitchFamily="18" charset="0"/>
              </a:rPr>
              <a:t>     </a:t>
            </a:r>
            <a:r>
              <a:rPr lang="cs-CZ" sz="1400" dirty="0">
                <a:latin typeface="Bookman Old Style" panose="02050604050505020204" pitchFamily="18" charset="0"/>
              </a:rPr>
              <a:t>- </a:t>
            </a:r>
            <a:r>
              <a:rPr lang="cs-CZ" sz="1400" dirty="0" smtClean="0">
                <a:latin typeface="Bookman Old Style" panose="02050604050505020204" pitchFamily="18" charset="0"/>
              </a:rPr>
              <a:t>s Radou Evropské unie sestavuje rozpočet EU</a:t>
            </a:r>
            <a:endParaRPr lang="cs-CZ" sz="1400" dirty="0">
              <a:latin typeface="Bookman Old Style" panose="02050604050505020204" pitchFamily="18" charset="0"/>
            </a:endParaRPr>
          </a:p>
          <a:p>
            <a:r>
              <a:rPr lang="cs-CZ" sz="1400" dirty="0">
                <a:latin typeface="Bookman Old Style" panose="02050604050505020204" pitchFamily="18" charset="0"/>
              </a:rPr>
              <a:t>    </a:t>
            </a:r>
            <a:r>
              <a:rPr lang="cs-CZ" sz="500" dirty="0">
                <a:latin typeface="Bookman Old Style" panose="02050604050505020204" pitchFamily="18" charset="0"/>
              </a:rPr>
              <a:t> </a:t>
            </a:r>
            <a:r>
              <a:rPr lang="cs-CZ" sz="200" dirty="0">
                <a:latin typeface="Bookman Old Style" panose="02050604050505020204" pitchFamily="18" charset="0"/>
              </a:rPr>
              <a:t>       </a:t>
            </a:r>
            <a:r>
              <a:rPr lang="cs-CZ" sz="1400" dirty="0">
                <a:latin typeface="Bookman Old Style" panose="02050604050505020204" pitchFamily="18" charset="0"/>
              </a:rPr>
              <a:t>- </a:t>
            </a:r>
            <a:r>
              <a:rPr lang="cs-CZ" sz="1400" dirty="0" smtClean="0">
                <a:latin typeface="Bookman Old Style" panose="02050604050505020204" pitchFamily="18" charset="0"/>
              </a:rPr>
              <a:t>schvaluje dlouhodobý rozpočet EU</a:t>
            </a:r>
            <a:endParaRPr lang="cs-CZ" sz="1400" dirty="0">
              <a:latin typeface="Bookman Old Style" panose="02050604050505020204" pitchFamily="18" charset="0"/>
            </a:endParaRPr>
          </a:p>
          <a:p>
            <a:r>
              <a:rPr lang="cs-CZ" sz="1400" dirty="0">
                <a:latin typeface="Bookman Old Style" panose="02050604050505020204" pitchFamily="18" charset="0"/>
              </a:rPr>
              <a:t>    </a:t>
            </a:r>
            <a:r>
              <a:rPr lang="cs-CZ" sz="300" dirty="0">
                <a:latin typeface="Bookman Old Style" panose="02050604050505020204" pitchFamily="18" charset="0"/>
              </a:rPr>
              <a:t>  </a:t>
            </a:r>
            <a:r>
              <a:rPr lang="cs-CZ" sz="1400" dirty="0">
                <a:latin typeface="Bookman Old Style" panose="02050604050505020204" pitchFamily="18" charset="0"/>
              </a:rPr>
              <a:t> </a:t>
            </a:r>
            <a:endParaRPr lang="cs-CZ" sz="1400" dirty="0" smtClean="0">
              <a:latin typeface="Bookman Old Style" panose="02050604050505020204" pitchFamily="18" charset="0"/>
            </a:endParaRPr>
          </a:p>
          <a:p>
            <a:endParaRPr lang="cs-CZ" sz="1400" dirty="0" smtClean="0">
              <a:latin typeface="Bookman Old Style" panose="02050604050505020204" pitchFamily="18" charset="0"/>
            </a:endParaRPr>
          </a:p>
          <a:p>
            <a:r>
              <a:rPr lang="cs-CZ" sz="1400" dirty="0">
                <a:latin typeface="Bookman Old Style" panose="02050604050505020204" pitchFamily="18" charset="0"/>
              </a:rPr>
              <a:t> </a:t>
            </a:r>
            <a:r>
              <a:rPr lang="cs-CZ" sz="1400" dirty="0" smtClean="0">
                <a:latin typeface="Bookman Old Style" panose="02050604050505020204" pitchFamily="18" charset="0"/>
              </a:rPr>
              <a:t>  </a:t>
            </a: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1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Evropský parlament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r>
              <a:rPr lang="cs-CZ" sz="1400" dirty="0" smtClean="0">
                <a:latin typeface="Bookman Old Style" panose="02050604050505020204" pitchFamily="18" charset="0"/>
              </a:rPr>
              <a:t>    </a:t>
            </a:r>
            <a:r>
              <a:rPr lang="cs-CZ" sz="300" dirty="0" smtClean="0">
                <a:latin typeface="Bookman Old Style" panose="02050604050505020204" pitchFamily="18" charset="0"/>
              </a:rPr>
              <a:t>  </a:t>
            </a:r>
            <a:r>
              <a:rPr lang="cs-CZ" sz="1400" dirty="0" smtClean="0">
                <a:latin typeface="Bookman Old Style" panose="02050604050505020204" pitchFamily="18" charset="0"/>
              </a:rPr>
              <a:t> </a:t>
            </a:r>
          </a:p>
          <a:p>
            <a:endParaRPr lang="cs-CZ" sz="1400" dirty="0" smtClean="0">
              <a:latin typeface="Bookman Old Style" panose="02050604050505020204" pitchFamily="18" charset="0"/>
            </a:endParaRPr>
          </a:p>
          <a:p>
            <a:r>
              <a:rPr lang="cs-CZ" sz="1400" dirty="0">
                <a:latin typeface="Bookman Old Style" panose="02050604050505020204" pitchFamily="18" charset="0"/>
              </a:rPr>
              <a:t> </a:t>
            </a:r>
            <a:r>
              <a:rPr lang="cs-CZ" sz="1400" dirty="0" smtClean="0">
                <a:latin typeface="Bookman Old Style" panose="02050604050505020204" pitchFamily="18" charset="0"/>
              </a:rPr>
              <a:t>  </a:t>
            </a:r>
          </a:p>
          <a:p>
            <a:pPr marL="285750" indent="-285750">
              <a:buFont typeface="Bookman Old Style" panose="02050604050505020204" pitchFamily="18" charset="0"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65" y="1715741"/>
            <a:ext cx="6733309" cy="50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5" y="1259818"/>
            <a:ext cx="7132230" cy="5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7440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Evropská komise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050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Evropská komise je </a:t>
            </a:r>
            <a:r>
              <a:rPr lang="cs-CZ" sz="1800" b="1" dirty="0" smtClean="0">
                <a:latin typeface="Bookman Old Style" panose="02050604050505020204" pitchFamily="18" charset="0"/>
              </a:rPr>
              <a:t>politicky nezávislý</a:t>
            </a:r>
            <a:r>
              <a:rPr lang="cs-CZ" sz="1800" dirty="0" smtClean="0">
                <a:latin typeface="Bookman Old Style" panose="02050604050505020204" pitchFamily="18" charset="0"/>
              </a:rPr>
              <a:t>, </a:t>
            </a:r>
            <a:r>
              <a:rPr lang="cs-CZ" sz="1800" b="1" u="sng" dirty="0" smtClean="0">
                <a:latin typeface="Bookman Old Style" panose="02050604050505020204" pitchFamily="18" charset="0"/>
              </a:rPr>
              <a:t>výkonný orgán Evropské unie</a:t>
            </a:r>
            <a:r>
              <a:rPr lang="cs-CZ" sz="1800" dirty="0" smtClean="0">
                <a:latin typeface="Bookman Old Style" panose="02050604050505020204" pitchFamily="18" charset="0"/>
              </a:rPr>
              <a:t> se sídlem v </a:t>
            </a:r>
            <a:r>
              <a:rPr lang="cs-CZ" sz="1800" b="1" dirty="0" smtClean="0">
                <a:latin typeface="Bookman Old Style" panose="02050604050505020204" pitchFamily="18" charset="0"/>
              </a:rPr>
              <a:t>Bruselu</a:t>
            </a:r>
            <a:r>
              <a:rPr lang="cs-CZ" sz="1800" dirty="0" smtClean="0">
                <a:latin typeface="Bookman Old Style" panose="02050604050505020204" pitchFamily="18" charset="0"/>
              </a:rPr>
              <a:t>. Prosazuje obecné zájmy EU – navrhuje a vymáhá dodržování právních předpisů, provádí jednotlivé politiky a </a:t>
            </a:r>
            <a:r>
              <a:rPr lang="cs-CZ" sz="1800" dirty="0" err="1" smtClean="0">
                <a:latin typeface="Bookman Old Style" panose="02050604050505020204" pitchFamily="18" charset="0"/>
              </a:rPr>
              <a:t>naplňnuje</a:t>
            </a:r>
            <a:r>
              <a:rPr lang="cs-CZ" sz="1800" dirty="0" smtClean="0">
                <a:latin typeface="Bookman Old Style" panose="02050604050505020204" pitchFamily="18" charset="0"/>
              </a:rPr>
              <a:t> rozpočet EU</a:t>
            </a:r>
            <a:endParaRPr lang="cs-CZ" sz="1800" b="1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Úkoly EK:</a:t>
            </a:r>
          </a:p>
          <a:p>
            <a:r>
              <a:rPr lang="cs-CZ" sz="1800" dirty="0" smtClean="0">
                <a:latin typeface="Bookman Old Style" panose="02050604050505020204" pitchFamily="18" charset="0"/>
              </a:rPr>
              <a:t>     - předkládá návrhy nových právních předpisů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- řídí politiky EU a přiděluje finanční prostředky z rozpočtu EU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- prosazuje právo EU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- reprezentuje Evropskou unii v zahraničí</a:t>
            </a:r>
          </a:p>
          <a:p>
            <a:pPr marL="342900" indent="-342900">
              <a:buFontTx/>
              <a:buChar char="-"/>
            </a:pPr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Složení: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- politické vedení zajišťuje tým 27 komisařů v čele s </a:t>
            </a:r>
            <a:r>
              <a:rPr lang="cs-CZ" sz="1800" b="1" dirty="0" smtClean="0">
                <a:latin typeface="Bookman Old Style" panose="02050604050505020204" pitchFamily="18" charset="0"/>
              </a:rPr>
              <a:t>předsedkyní </a:t>
            </a:r>
            <a:br>
              <a:rPr lang="cs-CZ" sz="1800" b="1" dirty="0" smtClean="0">
                <a:latin typeface="Bookman Old Style" panose="02050604050505020204" pitchFamily="18" charset="0"/>
              </a:rPr>
            </a:br>
            <a:r>
              <a:rPr lang="cs-CZ" sz="1800" b="1" dirty="0" smtClean="0">
                <a:latin typeface="Bookman Old Style" panose="02050604050505020204" pitchFamily="18" charset="0"/>
              </a:rPr>
              <a:t>      </a:t>
            </a:r>
            <a:r>
              <a:rPr lang="cs-CZ" sz="300" b="1" dirty="0" smtClean="0">
                <a:latin typeface="Bookman Old Style" panose="02050604050505020204" pitchFamily="18" charset="0"/>
              </a:rPr>
              <a:t>    </a:t>
            </a:r>
            <a:r>
              <a:rPr lang="cs-CZ" sz="1800" dirty="0" smtClean="0">
                <a:latin typeface="Bookman Old Style" panose="02050604050505020204" pitchFamily="18" charset="0"/>
              </a:rPr>
              <a:t>Komise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- Sbor komisařů tvořen předsedou Komise a 7 místopředsedy. Uplatněn 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  </a:t>
            </a:r>
            <a:r>
              <a:rPr lang="cs-CZ" sz="300" dirty="0" smtClean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princip kolektivních rozhodování, nezávislost jednotlivých komisařů</a:t>
            </a:r>
          </a:p>
          <a:p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66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300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Evropská komise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050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" y="1853450"/>
            <a:ext cx="8824633" cy="49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4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164756" y="1159813"/>
            <a:ext cx="8649729" cy="300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Evropská komise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050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6615"/>
            <a:ext cx="8999538" cy="362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66502" y="1159813"/>
            <a:ext cx="8803178" cy="7440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Soudní dvůr Evropské unie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050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Kontroluje (a zajišťuje) </a:t>
            </a:r>
            <a:r>
              <a:rPr lang="cs-CZ" sz="1800" b="1" dirty="0" smtClean="0">
                <a:latin typeface="Bookman Old Style" panose="02050604050505020204" pitchFamily="18" charset="0"/>
              </a:rPr>
              <a:t>soulad legislativy EU s jejím uplatňováním</a:t>
            </a:r>
            <a:r>
              <a:rPr lang="cs-CZ" sz="1800" dirty="0" smtClean="0">
                <a:latin typeface="Bookman Old Style" panose="02050604050505020204" pitchFamily="18" charset="0"/>
              </a:rPr>
              <a:t>. Může </a:t>
            </a:r>
            <a:r>
              <a:rPr lang="cs-CZ" sz="1800" b="1" u="sng" dirty="0" smtClean="0">
                <a:latin typeface="Bookman Old Style" panose="02050604050505020204" pitchFamily="18" charset="0"/>
              </a:rPr>
              <a:t>zrušit</a:t>
            </a:r>
            <a:r>
              <a:rPr lang="cs-CZ" sz="1800" dirty="0" smtClean="0">
                <a:latin typeface="Bookman Old Style" panose="02050604050505020204" pitchFamily="18" charset="0"/>
              </a:rPr>
              <a:t> platnost opatření EK, národních vlád, Rady ministrů EU, jež se ukážou být v rozporu s </a:t>
            </a:r>
            <a:r>
              <a:rPr lang="cs-CZ" sz="1800" dirty="0">
                <a:latin typeface="Bookman Old Style" panose="02050604050505020204" pitchFamily="18" charset="0"/>
              </a:rPr>
              <a:t>legislativou EU. </a:t>
            </a:r>
            <a:r>
              <a:rPr lang="cs-CZ" sz="1800" dirty="0" smtClean="0">
                <a:latin typeface="Bookman Old Style" panose="02050604050505020204" pitchFamily="18" charset="0"/>
              </a:rPr>
              <a:t>R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Realizuje </a:t>
            </a:r>
            <a:r>
              <a:rPr lang="cs-CZ" sz="1800" b="1" dirty="0">
                <a:latin typeface="Bookman Old Style" panose="02050604050505020204" pitchFamily="18" charset="0"/>
              </a:rPr>
              <a:t>výklad práva EU</a:t>
            </a:r>
            <a:r>
              <a:rPr lang="cs-CZ" sz="1800" dirty="0">
                <a:latin typeface="Bookman Old Style" panose="02050604050505020204" pitchFamily="18" charset="0"/>
              </a:rPr>
              <a:t>, aby bylo uplatňováno stejných způsobem ve všech státech EU, dále urovnává právní spory mezi jednotlivými státy a orgány EU.</a:t>
            </a:r>
            <a:endParaRPr lang="cs-CZ" sz="1800" b="1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dirty="0" smtClean="0">
                <a:latin typeface="Bookman Old Style" panose="02050604050505020204" pitchFamily="18" charset="0"/>
              </a:rPr>
              <a:t>Na základě žádosti soudů jednotlivých členských zemí ESD přijímá závazná usnesení o platnosti a výkladu ustanovení zákonů EU</a:t>
            </a:r>
          </a:p>
          <a:p>
            <a:pPr marL="342900" indent="-342900">
              <a:buFontTx/>
              <a:buChar char="-"/>
            </a:pPr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b="1" dirty="0" smtClean="0">
                <a:latin typeface="Bookman Old Style" panose="02050604050505020204" pitchFamily="18" charset="0"/>
              </a:rPr>
              <a:t>Sídlo v Lucemburku</a:t>
            </a: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800" u="sng" dirty="0" smtClean="0">
                <a:latin typeface="Bookman Old Style" panose="02050604050505020204" pitchFamily="18" charset="0"/>
              </a:rPr>
              <a:t>Složení:</a:t>
            </a:r>
            <a:r>
              <a:rPr lang="cs-CZ" sz="1800" dirty="0" smtClean="0">
                <a:latin typeface="Bookman Old Style" panose="02050604050505020204" pitchFamily="18" charset="0"/>
              </a:rPr>
              <a:t> 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- </a:t>
            </a:r>
            <a:r>
              <a:rPr lang="cs-CZ" sz="1800" i="1" dirty="0" smtClean="0">
                <a:latin typeface="Bookman Old Style" panose="02050604050505020204" pitchFamily="18" charset="0"/>
              </a:rPr>
              <a:t>Soudní dvůr:</a:t>
            </a:r>
            <a:r>
              <a:rPr lang="cs-CZ" sz="1800" dirty="0" smtClean="0">
                <a:latin typeface="Bookman Old Style" panose="02050604050505020204" pitchFamily="18" charset="0"/>
              </a:rPr>
              <a:t> 1 soudce za každý členský stát a 11 generálních advokátů</a:t>
            </a:r>
          </a:p>
          <a:p>
            <a:r>
              <a:rPr lang="cs-CZ" sz="1800" dirty="0">
                <a:latin typeface="Bookman Old Style" panose="02050604050505020204" pitchFamily="18" charset="0"/>
              </a:rPr>
              <a:t> </a:t>
            </a:r>
            <a:r>
              <a:rPr lang="cs-CZ" sz="1800" dirty="0" smtClean="0">
                <a:latin typeface="Bookman Old Style" panose="02050604050505020204" pitchFamily="18" charset="0"/>
              </a:rPr>
              <a:t>    - </a:t>
            </a:r>
            <a:r>
              <a:rPr lang="cs-CZ" sz="1800" i="1" dirty="0" smtClean="0">
                <a:latin typeface="Bookman Old Style" panose="02050604050505020204" pitchFamily="18" charset="0"/>
              </a:rPr>
              <a:t>Tribunál:</a:t>
            </a:r>
            <a:r>
              <a:rPr lang="cs-CZ" sz="1800" dirty="0" smtClean="0">
                <a:latin typeface="Bookman Old Style" panose="02050604050505020204" pitchFamily="18" charset="0"/>
              </a:rPr>
              <a:t> dva soudci za každý členský stát</a:t>
            </a:r>
          </a:p>
          <a:p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66502" y="1159813"/>
            <a:ext cx="8803178" cy="300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Soudní dvůr Evropské unie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050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7" y="1865327"/>
            <a:ext cx="8580027" cy="48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2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66502" y="1159813"/>
            <a:ext cx="8803178" cy="694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Bookman Old Style" panose="02050604050505020204" pitchFamily="18" charset="0"/>
              </a:rPr>
              <a:t>Soudní dvůr Evropské </a:t>
            </a:r>
            <a:r>
              <a:rPr lang="cs-CZ" sz="3200" b="1" dirty="0" smtClean="0">
                <a:latin typeface="Bookman Old Style" panose="02050604050505020204" pitchFamily="18" charset="0"/>
              </a:rPr>
              <a:t>unie</a:t>
            </a:r>
          </a:p>
          <a:p>
            <a:pPr algn="ctr"/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Poslání Soudního dvora EU:</a:t>
            </a:r>
          </a:p>
          <a:p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r>
              <a:rPr lang="cs-CZ" sz="2000" dirty="0">
                <a:solidFill>
                  <a:srgbClr val="404040"/>
                </a:solidFill>
                <a:latin typeface="Bookman Old Style" panose="02050604050505020204" pitchFamily="18" charset="0"/>
              </a:rPr>
              <a:t>Soudní dvůr EU vynáší rozsudky ve věcech, které mu byly předloženy. Nejčastější typy případů jsou tyto</a:t>
            </a:r>
            <a:r>
              <a:rPr lang="cs-CZ" sz="2000" dirty="0" smtClean="0">
                <a:solidFill>
                  <a:srgbClr val="404040"/>
                </a:solidFill>
                <a:latin typeface="Bookman Old Style" panose="02050604050505020204" pitchFamily="18" charset="0"/>
              </a:rPr>
              <a:t>:</a:t>
            </a:r>
          </a:p>
          <a:p>
            <a:endParaRPr lang="cs-CZ" sz="2000" dirty="0">
              <a:solidFill>
                <a:srgbClr val="404040"/>
              </a:solidFill>
              <a:latin typeface="Bookman Old Style" panose="02050604050505020204" pitchFamily="18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cs-CZ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výklad </a:t>
            </a:r>
            <a:r>
              <a:rPr lang="cs-CZ" sz="20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práva</a:t>
            </a:r>
            <a:r>
              <a:rPr lang="cs-CZ" sz="2000" dirty="0">
                <a:solidFill>
                  <a:srgbClr val="333333"/>
                </a:solidFill>
                <a:latin typeface="Bookman Old Style" panose="02050604050505020204" pitchFamily="18" charset="0"/>
              </a:rPr>
              <a:t> </a:t>
            </a:r>
            <a:endParaRPr lang="cs-CZ" sz="2000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cs-CZ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vymáhání </a:t>
            </a:r>
            <a:r>
              <a:rPr lang="cs-CZ" sz="20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práva</a:t>
            </a:r>
            <a:r>
              <a:rPr lang="cs-CZ" sz="2000" dirty="0">
                <a:solidFill>
                  <a:srgbClr val="333333"/>
                </a:solidFill>
                <a:latin typeface="Bookman Old Style" panose="02050604050505020204" pitchFamily="18" charset="0"/>
              </a:rPr>
              <a:t> </a:t>
            </a:r>
            <a:endParaRPr lang="cs-CZ" sz="2000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cs-CZ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zrušení </a:t>
            </a:r>
            <a:r>
              <a:rPr lang="cs-CZ" sz="20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právního předpisu EU</a:t>
            </a:r>
            <a:r>
              <a:rPr lang="cs-CZ" sz="2000" dirty="0">
                <a:solidFill>
                  <a:srgbClr val="333333"/>
                </a:solidFill>
                <a:latin typeface="Bookman Old Style" panose="02050604050505020204" pitchFamily="18" charset="0"/>
              </a:rPr>
              <a:t> 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cs-CZ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zajištění </a:t>
            </a:r>
            <a:r>
              <a:rPr lang="cs-CZ" sz="20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činnosti ze strany orgánů EU</a:t>
            </a:r>
            <a:r>
              <a:rPr lang="cs-CZ" sz="2000" dirty="0">
                <a:solidFill>
                  <a:srgbClr val="333333"/>
                </a:solidFill>
                <a:latin typeface="Bookman Old Style" panose="02050604050505020204" pitchFamily="18" charset="0"/>
              </a:rPr>
              <a:t> </a:t>
            </a:r>
            <a:endParaRPr lang="cs-CZ" sz="2000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cs-CZ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postihy </a:t>
            </a:r>
            <a:r>
              <a:rPr lang="cs-CZ" sz="20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orgánů </a:t>
            </a:r>
            <a:r>
              <a:rPr lang="cs-CZ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EU</a:t>
            </a:r>
            <a:endParaRPr lang="cs-CZ" sz="2000" dirty="0">
              <a:latin typeface="Bookman Old Style" panose="02050604050505020204" pitchFamily="18" charset="0"/>
            </a:endParaRPr>
          </a:p>
          <a:p>
            <a:endParaRPr lang="cs-CZ" sz="2000" dirty="0" smtClean="0">
              <a:latin typeface="Bookman Old Style" panose="02050604050505020204" pitchFamily="18" charset="0"/>
            </a:endParaRPr>
          </a:p>
          <a:p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1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66502" y="1159813"/>
            <a:ext cx="8803178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Bookman Old Style" panose="02050604050505020204" pitchFamily="18" charset="0"/>
              </a:rPr>
              <a:t>Soudní dvůr Evropské </a:t>
            </a:r>
            <a:r>
              <a:rPr lang="cs-CZ" sz="3200" b="1" dirty="0" smtClean="0">
                <a:latin typeface="Bookman Old Style" panose="02050604050505020204" pitchFamily="18" charset="0"/>
              </a:rPr>
              <a:t>unie</a:t>
            </a:r>
          </a:p>
          <a:p>
            <a:pPr algn="ctr"/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2000" dirty="0" smtClean="0">
              <a:latin typeface="Bookman Old Style" panose="02050604050505020204" pitchFamily="18" charset="0"/>
            </a:endParaRPr>
          </a:p>
          <a:p>
            <a:endParaRPr lang="cs-CZ" sz="18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i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dirty="0">
              <a:latin typeface="Bookman Old Style" panose="02050604050505020204" pitchFamily="18" charset="0"/>
            </a:endParaRPr>
          </a:p>
          <a:p>
            <a:endParaRPr lang="cs-CZ" sz="1800" b="1" i="1" dirty="0"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2" y="1792559"/>
            <a:ext cx="8599516" cy="490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66502" y="1159813"/>
            <a:ext cx="8803178" cy="8225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Cesta České republiky do struktur EU</a:t>
            </a:r>
          </a:p>
          <a:p>
            <a:pPr algn="ctr"/>
            <a:endParaRPr lang="cs-CZ" sz="3200" b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1991</a:t>
            </a: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– podpis </a:t>
            </a:r>
            <a:r>
              <a:rPr lang="cs-CZ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asociační dohody </a:t>
            </a: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Československa (ČSFR) s ES dne 16. prosince 1991</a:t>
            </a: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1993 a vznik </a:t>
            </a:r>
            <a:r>
              <a:rPr lang="cs-CZ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České republiky</a:t>
            </a: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spojen s nutností realizovat </a:t>
            </a:r>
            <a:r>
              <a:rPr lang="cs-CZ" sz="2000" i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novou asociační dohodu</a:t>
            </a: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. Vstupuje v platnost k </a:t>
            </a:r>
            <a:r>
              <a:rPr lang="cs-CZ" sz="2000" i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1. únoru 1995</a:t>
            </a: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17. leden 1996</a:t>
            </a: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– oficiální podání přihlášky České republiky do Evropské unie (V. Klaus)</a:t>
            </a: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1997–1999 probíhají </a:t>
            </a:r>
            <a:r>
              <a:rPr lang="cs-CZ" sz="20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intenzivní přístupová jednání</a:t>
            </a: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mezi ČR a EU (1998 – předložen </a:t>
            </a:r>
            <a:r>
              <a:rPr lang="cs-CZ" sz="2000" i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Národní program přípravy ČR na členství v EU</a:t>
            </a: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7.–11. prosince 2000 – </a:t>
            </a:r>
            <a:r>
              <a:rPr lang="cs-CZ" sz="2000" i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summit EU v Nice</a:t>
            </a:r>
            <a:r>
              <a:rPr lang="cs-CZ" sz="20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– formulována podoba zastoupení ČR jakožto budoucího člena EU </a:t>
            </a: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66502" y="1159813"/>
            <a:ext cx="880317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Cesta České republiky do struktur EU</a:t>
            </a:r>
          </a:p>
          <a:p>
            <a:pPr algn="ctr"/>
            <a:endParaRPr lang="cs-CZ" sz="3200" b="1" dirty="0">
              <a:latin typeface="Bookman Old Style" panose="02050604050505020204" pitchFamily="18" charset="0"/>
            </a:endParaRPr>
          </a:p>
          <a:p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5" y="2560160"/>
            <a:ext cx="5709123" cy="31257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18" y="2344189"/>
            <a:ext cx="2504622" cy="35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66502" y="1159813"/>
            <a:ext cx="8803178" cy="789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Cesta České republiky do struktur EU</a:t>
            </a:r>
          </a:p>
          <a:p>
            <a:endParaRPr lang="cs-CZ" sz="18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12.–13. prosince </a:t>
            </a:r>
            <a:r>
              <a:rPr lang="cs-CZ" sz="19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2002</a:t>
            </a:r>
            <a: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– </a:t>
            </a:r>
            <a:r>
              <a:rPr lang="cs-CZ" sz="19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summit EU v Kodani</a:t>
            </a:r>
            <a: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. Rozhodnuto</a:t>
            </a:r>
            <a:b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</a:br>
            <a: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o přistoupení ČR do rámce EU</a:t>
            </a:r>
          </a:p>
          <a:p>
            <a:pPr marL="342900" indent="-342900">
              <a:buFontTx/>
              <a:buChar char="-"/>
            </a:pPr>
            <a:endParaRPr lang="cs-CZ" sz="19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Závěry kodaňského summitu následně potvrdila Evropská rada</a:t>
            </a:r>
            <a:b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</a:br>
            <a: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a Evropská komise, 16. dubna 2003 – podpis </a:t>
            </a:r>
            <a:r>
              <a:rPr lang="cs-CZ" sz="19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Smlouvy o přistoupení</a:t>
            </a:r>
            <a:br>
              <a:rPr lang="cs-CZ" sz="19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</a:br>
            <a:r>
              <a:rPr lang="cs-CZ" sz="19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k EU</a:t>
            </a:r>
            <a: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– V. Špidla a V. Klaus</a:t>
            </a:r>
          </a:p>
          <a:p>
            <a:pPr marL="342900" indent="-342900">
              <a:buFontTx/>
              <a:buChar char="-"/>
            </a:pPr>
            <a:endParaRPr lang="cs-CZ" sz="19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900" b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Česká republika </a:t>
            </a:r>
            <a: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spolu s devíti dalšími zeměmi (Slovensko, Polsko, Maďarsko, Slovinsko, Estonsko, Lotyšsko, Litva, Kypr a Malta) se stala členem Evropské unie k </a:t>
            </a:r>
            <a:r>
              <a:rPr lang="cs-CZ" sz="1900" b="1" u="sng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1. květnu 2004</a:t>
            </a:r>
          </a:p>
          <a:p>
            <a:pPr marL="342900" indent="-342900">
              <a:buFontTx/>
              <a:buChar char="-"/>
            </a:pPr>
            <a:endParaRPr lang="cs-CZ" sz="19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900" i="1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ČR má adekvátní zastoupení ve všech institucích EU</a:t>
            </a:r>
            <a: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 – Evropská rada, Komise, Evropský parlament (21 mandátů), Soudní dvůr EU a další</a:t>
            </a:r>
          </a:p>
          <a:p>
            <a:pPr marL="342900" indent="-342900">
              <a:buFontTx/>
              <a:buChar char="-"/>
            </a:pPr>
            <a:endParaRPr lang="cs-CZ" sz="19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1900" dirty="0" smtClean="0">
                <a:solidFill>
                  <a:srgbClr val="333333"/>
                </a:solidFill>
                <a:latin typeface="Bookman Old Style" panose="02050604050505020204" pitchFamily="18" charset="0"/>
              </a:rPr>
              <a:t>Závazek přistoupení do tzv. Eurozóny (zvyšující se podpora v rámci ČR)</a:t>
            </a:r>
          </a:p>
          <a:p>
            <a:pPr marL="342900" indent="-342900">
              <a:buFontTx/>
              <a:buChar char="-"/>
            </a:pPr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617838" y="1589903"/>
            <a:ext cx="805660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První „evropanské“ projekty </a:t>
            </a:r>
          </a:p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v období středověku</a:t>
            </a:r>
          </a:p>
          <a:p>
            <a:pPr algn="ctr"/>
            <a:endParaRPr lang="cs-CZ" sz="2400" b="1" dirty="0">
              <a:latin typeface="Bookman Old Style" panose="02050604050505020204" pitchFamily="18" charset="0"/>
            </a:endParaRPr>
          </a:p>
          <a:p>
            <a:pPr algn="just"/>
            <a:r>
              <a:rPr lang="cs-CZ" sz="2000" dirty="0" smtClean="0">
                <a:latin typeface="Bookman Old Style" panose="02050604050505020204" pitchFamily="18" charset="0"/>
              </a:rPr>
              <a:t>Uvedené vize se rozvíjejí především v prostředí </a:t>
            </a:r>
            <a:r>
              <a:rPr lang="cs-CZ" sz="2000" b="1" dirty="0" smtClean="0">
                <a:latin typeface="Bookman Old Style" panose="02050604050505020204" pitchFamily="18" charset="0"/>
              </a:rPr>
              <a:t>Apeninského poloostrova</a:t>
            </a:r>
            <a:r>
              <a:rPr lang="cs-CZ" sz="2000" dirty="0" smtClean="0">
                <a:latin typeface="Bookman Old Style" panose="02050604050505020204" pitchFamily="18" charset="0"/>
              </a:rPr>
              <a:t> a </a:t>
            </a:r>
            <a:r>
              <a:rPr lang="cs-CZ" sz="2000" b="1" dirty="0" smtClean="0">
                <a:latin typeface="Bookman Old Style" panose="02050604050505020204" pitchFamily="18" charset="0"/>
              </a:rPr>
              <a:t>Francie</a:t>
            </a:r>
            <a:r>
              <a:rPr lang="cs-CZ" sz="2000" dirty="0" smtClean="0">
                <a:latin typeface="Bookman Old Style" panose="02050604050505020204" pitchFamily="18" charset="0"/>
              </a:rPr>
              <a:t>.</a:t>
            </a:r>
            <a:endParaRPr lang="cs-CZ" sz="20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400" dirty="0" smtClean="0">
              <a:latin typeface="Bookman Old Style" panose="02050604050505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000" b="1" dirty="0" smtClean="0">
                <a:latin typeface="Bookman Old Style" panose="02050604050505020204" pitchFamily="18" charset="0"/>
              </a:rPr>
              <a:t>Pierre Du Bois</a:t>
            </a:r>
            <a:r>
              <a:rPr lang="cs-CZ" sz="2000" dirty="0" smtClean="0">
                <a:latin typeface="Bookman Old Style" panose="02050604050505020204" pitchFamily="18" charset="0"/>
              </a:rPr>
              <a:t> – významný rádce francouzského krále </a:t>
            </a:r>
            <a:r>
              <a:rPr lang="cs-CZ" sz="2000" i="1" dirty="0" smtClean="0">
                <a:latin typeface="Bookman Old Style" panose="02050604050505020204" pitchFamily="18" charset="0"/>
              </a:rPr>
              <a:t>Filipa IV. Sličného</a:t>
            </a:r>
            <a:r>
              <a:rPr lang="cs-CZ" sz="2000" dirty="0" smtClean="0">
                <a:latin typeface="Bookman Old Style" panose="02050604050505020204" pitchFamily="18" charset="0"/>
              </a:rPr>
              <a:t>, projekt federace křesťanských monarchií</a:t>
            </a:r>
            <a:endParaRPr lang="cs-CZ" sz="2000" b="1" dirty="0" smtClean="0">
              <a:latin typeface="Bookman Old Style" panose="02050604050505020204" pitchFamily="18" charset="0"/>
            </a:endParaRPr>
          </a:p>
          <a:p>
            <a:r>
              <a:rPr lang="cs-CZ" sz="2000" b="1" dirty="0" smtClean="0"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cs-CZ" sz="2000" b="1" dirty="0" smtClean="0">
                <a:latin typeface="Bookman Old Style" panose="02050604050505020204" pitchFamily="18" charset="0"/>
              </a:rPr>
              <a:t>Dante Alighieri</a:t>
            </a:r>
            <a:r>
              <a:rPr lang="cs-CZ" sz="2000" dirty="0" smtClean="0">
                <a:latin typeface="Bookman Old Style" panose="02050604050505020204" pitchFamily="18" charset="0"/>
              </a:rPr>
              <a:t> – vize univerzální monarchie a následně evropské „unie“ států pod římským patronátem</a:t>
            </a:r>
          </a:p>
          <a:p>
            <a:pPr marL="342900" indent="-342900">
              <a:buFontTx/>
              <a:buChar char="-"/>
            </a:pPr>
            <a:endParaRPr lang="cs-CZ" sz="20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b="1" dirty="0" smtClean="0">
                <a:latin typeface="Bookman Old Style" panose="02050604050505020204" pitchFamily="18" charset="0"/>
              </a:rPr>
              <a:t>Francesco Petrarca </a:t>
            </a:r>
            <a:r>
              <a:rPr lang="cs-CZ" sz="2000" dirty="0" smtClean="0">
                <a:latin typeface="Bookman Old Style" panose="02050604050505020204" pitchFamily="18" charset="0"/>
              </a:rPr>
              <a:t>– obdobný projekt širší evropské monarchie pod „italským“ vedením</a:t>
            </a:r>
          </a:p>
          <a:p>
            <a:pPr marL="342900" indent="-342900">
              <a:buFontTx/>
              <a:buChar char="-"/>
            </a:pPr>
            <a:endParaRPr lang="cs-CZ" sz="2000" b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b="1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Bookman Old Style" panose="02050604050505020204" pitchFamily="18" charset="0"/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975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66502" y="1159813"/>
            <a:ext cx="8803178" cy="2808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Cesta České republiky do struktur EU</a:t>
            </a:r>
          </a:p>
          <a:p>
            <a:endParaRPr lang="cs-CZ" sz="1050" dirty="0" smtClean="0">
              <a:latin typeface="Bookman Old Style" panose="02050604050505020204" pitchFamily="18" charset="0"/>
            </a:endParaRPr>
          </a:p>
          <a:p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dirty="0" smtClean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endParaRPr lang="cs-CZ" sz="2000" dirty="0">
              <a:solidFill>
                <a:srgbClr val="333333"/>
              </a:solidFill>
              <a:latin typeface="Bookman Old Style" panose="02050604050505020204" pitchFamily="18" charset="0"/>
            </a:endParaRPr>
          </a:p>
          <a:p>
            <a:endParaRPr lang="cs-CZ" sz="1800" i="1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1800" b="1" dirty="0" smtClean="0">
              <a:latin typeface="Bookman Old Style" panose="02050604050505020204" pitchFamily="18" charset="0"/>
            </a:endParaRPr>
          </a:p>
          <a:p>
            <a:endParaRPr lang="cs-CZ" sz="1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9" y="1890078"/>
            <a:ext cx="3810000" cy="21145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3" y="4397298"/>
            <a:ext cx="3485529" cy="22327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9" y="4094016"/>
            <a:ext cx="3657600" cy="26426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2" y="1890078"/>
            <a:ext cx="3485529" cy="23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43" y="1986741"/>
            <a:ext cx="2566052" cy="38978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64" y="1986741"/>
            <a:ext cx="2903886" cy="38978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2518406"/>
            <a:ext cx="2510444" cy="26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617838" y="1589903"/>
            <a:ext cx="805660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atin typeface="Bookman Old Style" panose="02050604050505020204" pitchFamily="18" charset="0"/>
              </a:rPr>
              <a:t>Charta krále Jiřího z Poděbrad</a:t>
            </a:r>
            <a:endParaRPr lang="cs-CZ" sz="3200" b="1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endParaRPr lang="cs-CZ" sz="2400" dirty="0" smtClean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b="1" dirty="0" smtClean="0">
                <a:latin typeface="Bookman Old Style" panose="02050604050505020204" pitchFamily="18" charset="0"/>
              </a:rPr>
              <a:t>Smlouva o nastolení míru v celém křesťanstvu</a:t>
            </a:r>
            <a:r>
              <a:rPr lang="cs-CZ" sz="2000" dirty="0" smtClean="0">
                <a:latin typeface="Bookman Old Style" panose="02050604050505020204" pitchFamily="18" charset="0"/>
              </a:rPr>
              <a:t> – projekt Unie evropských panovníků iniciovaný českým králem Jiřím z Poděbrad</a:t>
            </a:r>
          </a:p>
          <a:p>
            <a:pPr marL="342900" indent="-342900">
              <a:buFontTx/>
              <a:buChar char="-"/>
            </a:pPr>
            <a:endParaRPr lang="cs-CZ" sz="20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 smtClean="0">
                <a:latin typeface="Bookman Old Style" panose="02050604050505020204" pitchFamily="18" charset="0"/>
              </a:rPr>
              <a:t>Potřeba </a:t>
            </a:r>
            <a:r>
              <a:rPr lang="cs-CZ" sz="2000" b="1" dirty="0" smtClean="0">
                <a:latin typeface="Bookman Old Style" panose="02050604050505020204" pitchFamily="18" charset="0"/>
              </a:rPr>
              <a:t>vymanění českého státu z mezinárodní izolace</a:t>
            </a:r>
            <a:r>
              <a:rPr lang="cs-CZ" sz="2000" dirty="0" smtClean="0">
                <a:latin typeface="Bookman Old Style" panose="02050604050505020204" pitchFamily="18" charset="0"/>
              </a:rPr>
              <a:t> po období husitských válek a „protiofenziva“ vůči papeži – </a:t>
            </a:r>
            <a:r>
              <a:rPr lang="cs-CZ" sz="2000" i="1" dirty="0" smtClean="0">
                <a:latin typeface="Bookman Old Style" panose="02050604050505020204" pitchFamily="18" charset="0"/>
              </a:rPr>
              <a:t>Pius II.</a:t>
            </a:r>
            <a:r>
              <a:rPr lang="cs-CZ" sz="2000" dirty="0" smtClean="0">
                <a:latin typeface="Bookman Old Style" panose="02050604050505020204" pitchFamily="18" charset="0"/>
              </a:rPr>
              <a:t> a jeho úsilí eliminovat „kacířství“ v českých zemích</a:t>
            </a:r>
          </a:p>
          <a:p>
            <a:pPr marL="342900" indent="-342900">
              <a:buFontTx/>
              <a:buChar char="-"/>
            </a:pPr>
            <a:endParaRPr lang="cs-CZ" sz="20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 smtClean="0">
                <a:latin typeface="Bookman Old Style" panose="02050604050505020204" pitchFamily="18" charset="0"/>
              </a:rPr>
              <a:t>Jiřík umně operuje s </a:t>
            </a:r>
            <a:r>
              <a:rPr lang="cs-CZ" sz="2000" b="1" dirty="0" smtClean="0">
                <a:latin typeface="Bookman Old Style" panose="02050604050505020204" pitchFamily="18" charset="0"/>
              </a:rPr>
              <a:t>nebezpečím turecké hrozby</a:t>
            </a:r>
            <a:r>
              <a:rPr lang="cs-CZ" sz="2000" dirty="0" smtClean="0">
                <a:latin typeface="Bookman Old Style" panose="02050604050505020204" pitchFamily="18" charset="0"/>
              </a:rPr>
              <a:t> na Balkáně a ve Středomoří ohrožující křesťanskou Evropu</a:t>
            </a:r>
          </a:p>
          <a:p>
            <a:pPr marL="342900" indent="-342900">
              <a:buFontTx/>
              <a:buChar char="-"/>
            </a:pPr>
            <a:endParaRPr lang="cs-CZ" sz="2000" dirty="0"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 smtClean="0">
                <a:latin typeface="Bookman Old Style" panose="02050604050505020204" pitchFamily="18" charset="0"/>
              </a:rPr>
              <a:t>Mírové poselstvo vedené šlechticem </a:t>
            </a:r>
            <a:r>
              <a:rPr lang="cs-CZ" sz="2000" b="1" dirty="0" smtClean="0">
                <a:latin typeface="Bookman Old Style" panose="02050604050505020204" pitchFamily="18" charset="0"/>
              </a:rPr>
              <a:t>Lvem z Rožmitálu </a:t>
            </a:r>
            <a:r>
              <a:rPr lang="cs-CZ" sz="2000" dirty="0" smtClean="0">
                <a:latin typeface="Bookman Old Style" panose="02050604050505020204" pitchFamily="18" charset="0"/>
              </a:rPr>
              <a:t>navštívilo většinu evropských panovnických dvorů a setkává se pozitivním, resp. neutrálním ohlasem</a:t>
            </a:r>
          </a:p>
          <a:p>
            <a:r>
              <a:rPr lang="cs-CZ" sz="2000" dirty="0" smtClean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60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32" y="1448507"/>
            <a:ext cx="6000750" cy="49244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9" y="2103459"/>
            <a:ext cx="2676698" cy="361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4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BAB"/>
      </a:accent1>
      <a:accent2>
        <a:srgbClr val="6C6D70"/>
      </a:accent2>
      <a:accent3>
        <a:srgbClr val="A5A5A5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_Prezentace_2.potx" id="{755D0361-9207-4673-B4A5-8DE80FB40899}" vid="{B1A348AD-3F36-40BB-80C1-28390A7D89FC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UP_prezentace_cz_4x3</Template>
  <TotalTime>5351</TotalTime>
  <Words>2417</Words>
  <Application>Microsoft Office PowerPoint</Application>
  <PresentationFormat>Vlastní</PresentationFormat>
  <Paragraphs>489</Paragraphs>
  <Slides>60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4" baseType="lpstr">
      <vt:lpstr>Arial</vt:lpstr>
      <vt:lpstr>Bookman Old Style</vt:lpstr>
      <vt:lpstr>Calibri</vt:lpstr>
      <vt:lpstr>Motiv Office</vt:lpstr>
      <vt:lpstr>  Příčiny, vývoj a dopady evropské integrace    Mgr. Pavel KRÁKORA, Ph.D. Katedra společenských věd PdF UP v Olomouci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PdF UP Olomouc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XXIII. ročník  Letní školy výchovy k občanství, demokracii  a evropanství    Migrace, imigrace, emigrace a Evropa  – proměny, historie a současnost</dc:title>
  <dc:creator>Krákora Pavel</dc:creator>
  <cp:lastModifiedBy>Krákora Pavel</cp:lastModifiedBy>
  <cp:revision>327</cp:revision>
  <dcterms:created xsi:type="dcterms:W3CDTF">2016-08-19T08:22:30Z</dcterms:created>
  <dcterms:modified xsi:type="dcterms:W3CDTF">2024-08-26T12:36:46Z</dcterms:modified>
</cp:coreProperties>
</file>