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441" r:id="rId4"/>
    <p:sldId id="442" r:id="rId5"/>
    <p:sldId id="444" r:id="rId6"/>
    <p:sldId id="443" r:id="rId7"/>
    <p:sldId id="445" r:id="rId8"/>
    <p:sldId id="446" r:id="rId9"/>
    <p:sldId id="447" r:id="rId10"/>
    <p:sldId id="448" r:id="rId11"/>
    <p:sldId id="449" r:id="rId12"/>
    <p:sldId id="403" r:id="rId13"/>
    <p:sldId id="450" r:id="rId14"/>
    <p:sldId id="451" r:id="rId15"/>
    <p:sldId id="452" r:id="rId16"/>
    <p:sldId id="400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67" r:id="rId29"/>
    <p:sldId id="464" r:id="rId30"/>
    <p:sldId id="465" r:id="rId31"/>
    <p:sldId id="468" r:id="rId32"/>
    <p:sldId id="466" r:id="rId33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FD0EA9B-BF7A-4E2B-8AB9-2573A992B76F}">
          <p14:sldIdLst>
            <p14:sldId id="256"/>
            <p14:sldId id="257"/>
            <p14:sldId id="441"/>
            <p14:sldId id="442"/>
            <p14:sldId id="444"/>
            <p14:sldId id="443"/>
            <p14:sldId id="445"/>
            <p14:sldId id="446"/>
            <p14:sldId id="447"/>
            <p14:sldId id="448"/>
            <p14:sldId id="449"/>
            <p14:sldId id="403"/>
            <p14:sldId id="450"/>
            <p14:sldId id="451"/>
            <p14:sldId id="452"/>
            <p14:sldId id="400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7"/>
            <p14:sldId id="464"/>
            <p14:sldId id="465"/>
            <p14:sldId id="468"/>
            <p14:sldId id="466"/>
          </p14:sldIdLst>
        </p14:section>
        <p14:section name="Oddíl bez názvu" id="{5D9D073D-B2BA-446E-B388-4450F4CF1EC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04" y="84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22.8.2023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web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ebp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2266789"/>
            <a:ext cx="7560000" cy="2935301"/>
          </a:xfrm>
        </p:spPr>
        <p:txBody>
          <a:bodyPr>
            <a:normAutofit fontScale="90000"/>
          </a:bodyPr>
          <a:lstStyle/>
          <a:p>
            <a:pPr algn="ctr"/>
            <a:r>
              <a:rPr lang="cs-CZ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cs-CZ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cs-CZ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cs-CZ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cs-CZ" sz="4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Vývoj a proměny česko-slovenských vztahů od roku 1918 do současnosti</a:t>
            </a:r>
            <a:r>
              <a:rPr lang="cs-CZ" sz="5400" dirty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cs-CZ" sz="540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cs-CZ" sz="5400" dirty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cs-CZ" sz="540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Jubilejní XXX</a:t>
            </a:r>
            <a:r>
              <a:rPr lang="cs-CZ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. LŠVOD </a:t>
            </a:r>
            <a:r>
              <a:rPr lang="cs-CZ" sz="1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2023</a:t>
            </a:r>
            <a:r>
              <a:rPr lang="cs-CZ" sz="54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cs-CZ" sz="54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endParaRPr lang="cs-CZ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3914" y="2155371"/>
            <a:ext cx="8466365" cy="1151949"/>
          </a:xfrm>
        </p:spPr>
        <p:txBody>
          <a:bodyPr>
            <a:normAutofit/>
          </a:bodyPr>
          <a:lstStyle/>
          <a:p>
            <a:r>
              <a:rPr lang="cs-CZ" sz="1800" u="sng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800" u="sng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400" b="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400" b="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20000" y="6370064"/>
            <a:ext cx="7118902" cy="296611"/>
          </a:xfrm>
        </p:spPr>
        <p:txBody>
          <a:bodyPr/>
          <a:lstStyle/>
          <a:p>
            <a:r>
              <a:rPr lang="cs-CZ" sz="900" dirty="0">
                <a:solidFill>
                  <a:schemeClr val="tx1"/>
                </a:solidFill>
              </a:rPr>
              <a:t>Mgr. Pavel Krákora, Ph.D.</a:t>
            </a:r>
          </a:p>
          <a:p>
            <a:r>
              <a:rPr lang="cs-CZ" sz="900" dirty="0">
                <a:solidFill>
                  <a:schemeClr val="tx1"/>
                </a:solidFill>
              </a:rPr>
              <a:t>Katedra společenských věd Pedagogické fakulty Univerzity Palackého v Olomouci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634093" y="1183821"/>
            <a:ext cx="7968344" cy="854529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cs-CZ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cs-CZ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cs-CZ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Mnichovská krize a </a:t>
            </a:r>
            <a:r>
              <a:rPr lang="cs-CZ" sz="2200" dirty="0">
                <a:solidFill>
                  <a:schemeClr val="tx1"/>
                </a:solidFill>
                <a:latin typeface="Bookman Old Style" panose="02050604050505020204" pitchFamily="18" charset="0"/>
              </a:rPr>
              <a:t>M</a:t>
            </a:r>
            <a:r>
              <a:rPr lang="cs-CZ" sz="2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nichovská dohoda – 29. září 1938 – a konec tzv. První Československé republiky</a:t>
            </a:r>
            <a:endParaRPr lang="cs-CZ" sz="2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88115" y="5185716"/>
            <a:ext cx="2592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2" y="2375807"/>
            <a:ext cx="6368143" cy="347859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86" y="2375807"/>
            <a:ext cx="2992601" cy="20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4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87703" y="1174267"/>
            <a:ext cx="83449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Bookman Old Style" panose="02050604050505020204" pitchFamily="18" charset="0"/>
              </a:rPr>
              <a:t>Éra Slovenského </a:t>
            </a:r>
            <a:r>
              <a:rPr lang="cs-CZ" sz="2400" b="1" dirty="0" err="1" smtClean="0">
                <a:latin typeface="Bookman Old Style" panose="02050604050505020204" pitchFamily="18" charset="0"/>
              </a:rPr>
              <a:t>štátu</a:t>
            </a:r>
            <a:r>
              <a:rPr lang="cs-CZ" sz="2400" b="1" dirty="0" smtClean="0">
                <a:latin typeface="Bookman Old Style" panose="02050604050505020204" pitchFamily="18" charset="0"/>
              </a:rPr>
              <a:t> (1939–1945) </a:t>
            </a:r>
          </a:p>
          <a:p>
            <a:pPr algn="ctr"/>
            <a:endParaRPr lang="cs-CZ" sz="16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V důsledku „Mnichova“ došlo i ke změně pozice Slovenska v rámci společného státu – dne </a:t>
            </a:r>
            <a:r>
              <a:rPr lang="cs-CZ" sz="1600" b="1" dirty="0" smtClean="0">
                <a:latin typeface="Bookman Old Style" panose="02050604050505020204" pitchFamily="18" charset="0"/>
              </a:rPr>
              <a:t>7. října 1938</a:t>
            </a:r>
            <a:r>
              <a:rPr lang="cs-CZ" sz="1600" dirty="0" smtClean="0">
                <a:latin typeface="Bookman Old Style" panose="02050604050505020204" pitchFamily="18" charset="0"/>
              </a:rPr>
              <a:t> je v Bratislavě ustavena </a:t>
            </a:r>
            <a:r>
              <a:rPr lang="cs-CZ" sz="1600" b="1" dirty="0" smtClean="0">
                <a:latin typeface="Bookman Old Style" panose="02050604050505020204" pitchFamily="18" charset="0"/>
              </a:rPr>
              <a:t>zemská autonomní vláda </a:t>
            </a:r>
            <a:r>
              <a:rPr lang="cs-CZ" sz="1600" dirty="0" smtClean="0">
                <a:latin typeface="Bookman Old Style" panose="02050604050505020204" pitchFamily="18" charset="0"/>
              </a:rPr>
              <a:t>v čele s </a:t>
            </a:r>
            <a:r>
              <a:rPr lang="cs-CZ" sz="1600" b="1" dirty="0" smtClean="0">
                <a:latin typeface="Bookman Old Style" panose="02050604050505020204" pitchFamily="18" charset="0"/>
              </a:rPr>
              <a:t>Josefem Tisem</a:t>
            </a:r>
            <a:r>
              <a:rPr lang="cs-CZ" sz="1600" dirty="0" smtClean="0">
                <a:latin typeface="Bookman Old Style" panose="02050604050505020204" pitchFamily="18" charset="0"/>
              </a:rPr>
              <a:t>. Dominantní pozici v politickém systému Slovenska zaujímá </a:t>
            </a:r>
            <a:r>
              <a:rPr lang="cs-CZ" sz="1600" b="1" dirty="0" smtClean="0">
                <a:latin typeface="Bookman Old Style" panose="02050604050505020204" pitchFamily="18" charset="0"/>
              </a:rPr>
              <a:t>HSĽS</a:t>
            </a:r>
            <a:r>
              <a:rPr lang="cs-CZ" sz="1600" dirty="0" smtClean="0">
                <a:latin typeface="Bookman Old Style" panose="02050604050505020204" pitchFamily="18" charset="0"/>
              </a:rPr>
              <a:t>, Slovensko zároveň přichází o část území (potvrzeno tzv. Vídeňskou arbitráží z 2. 11. 1938)</a:t>
            </a:r>
          </a:p>
          <a:p>
            <a:pPr marL="342900" indent="-342900">
              <a:buFontTx/>
              <a:buChar char="-"/>
            </a:pPr>
            <a:endParaRPr lang="cs-CZ" sz="16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b="1" dirty="0" smtClean="0">
                <a:latin typeface="Bookman Old Style" panose="02050604050505020204" pitchFamily="18" charset="0"/>
              </a:rPr>
              <a:t>Slovenský </a:t>
            </a:r>
            <a:r>
              <a:rPr lang="cs-CZ" sz="1600" b="1" dirty="0" err="1" smtClean="0">
                <a:latin typeface="Bookman Old Style" panose="02050604050505020204" pitchFamily="18" charset="0"/>
              </a:rPr>
              <a:t>štát</a:t>
            </a:r>
            <a:r>
              <a:rPr lang="cs-CZ" sz="1600" b="1" dirty="0" smtClean="0">
                <a:latin typeface="Bookman Old Style" panose="02050604050505020204" pitchFamily="18" charset="0"/>
              </a:rPr>
              <a:t> </a:t>
            </a:r>
            <a:r>
              <a:rPr lang="cs-CZ" sz="1600" dirty="0" smtClean="0">
                <a:latin typeface="Bookman Old Style" panose="02050604050505020204" pitchFamily="18" charset="0"/>
              </a:rPr>
              <a:t>– oficiálně je vyhlášen Slovenským sněmem (na přímý nátlak nacistického Německa) dne </a:t>
            </a:r>
            <a:r>
              <a:rPr lang="cs-CZ" sz="1600" b="1" dirty="0" smtClean="0">
                <a:latin typeface="Bookman Old Style" panose="02050604050505020204" pitchFamily="18" charset="0"/>
              </a:rPr>
              <a:t>14. března 1939</a:t>
            </a:r>
          </a:p>
          <a:p>
            <a:endParaRPr lang="cs-CZ" sz="16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Zásadní roli </a:t>
            </a:r>
            <a:r>
              <a:rPr lang="cs-CZ" sz="1600" dirty="0">
                <a:latin typeface="Bookman Old Style" panose="02050604050505020204" pitchFamily="18" charset="0"/>
              </a:rPr>
              <a:t>sehráli radikálové z </a:t>
            </a:r>
            <a:r>
              <a:rPr lang="cs-CZ" sz="1600" dirty="0" smtClean="0">
                <a:latin typeface="Bookman Old Style" panose="02050604050505020204" pitchFamily="18" charset="0"/>
              </a:rPr>
              <a:t>HSĽS </a:t>
            </a:r>
            <a:r>
              <a:rPr lang="cs-CZ" sz="1600" b="1" dirty="0" smtClean="0">
                <a:latin typeface="Bookman Old Style" panose="02050604050505020204" pitchFamily="18" charset="0"/>
              </a:rPr>
              <a:t>Ferdinand </a:t>
            </a:r>
            <a:r>
              <a:rPr lang="cs-CZ" sz="1600" b="1" dirty="0" err="1" smtClean="0">
                <a:latin typeface="Bookman Old Style" panose="02050604050505020204" pitchFamily="18" charset="0"/>
              </a:rPr>
              <a:t>Ďurčanský</a:t>
            </a:r>
            <a:r>
              <a:rPr lang="cs-CZ" sz="1600" dirty="0" smtClean="0">
                <a:latin typeface="Bookman Old Style" panose="02050604050505020204" pitchFamily="18" charset="0"/>
              </a:rPr>
              <a:t>, </a:t>
            </a:r>
            <a:r>
              <a:rPr lang="cs-CZ" sz="1600" b="1" dirty="0" smtClean="0">
                <a:latin typeface="Bookman Old Style" panose="02050604050505020204" pitchFamily="18" charset="0"/>
              </a:rPr>
              <a:t>Vojtech </a:t>
            </a:r>
            <a:r>
              <a:rPr lang="cs-CZ" sz="1600" b="1" dirty="0" err="1" smtClean="0">
                <a:latin typeface="Bookman Old Style" panose="02050604050505020204" pitchFamily="18" charset="0"/>
              </a:rPr>
              <a:t>Tuka</a:t>
            </a:r>
            <a:r>
              <a:rPr lang="cs-CZ" sz="1600" dirty="0" smtClean="0">
                <a:latin typeface="Bookman Old Style" panose="02050604050505020204" pitchFamily="18" charset="0"/>
              </a:rPr>
              <a:t> a </a:t>
            </a:r>
            <a:r>
              <a:rPr lang="cs-CZ" sz="1600" b="1" dirty="0" smtClean="0">
                <a:latin typeface="Bookman Old Style" panose="02050604050505020204" pitchFamily="18" charset="0"/>
              </a:rPr>
              <a:t>Alexander Mach</a:t>
            </a:r>
            <a:r>
              <a:rPr lang="cs-CZ" sz="1600" dirty="0" smtClean="0">
                <a:latin typeface="Bookman Old Style" panose="02050604050505020204" pitchFamily="18" charset="0"/>
              </a:rPr>
              <a:t>, „umírněný“ postoj zaujali </a:t>
            </a:r>
            <a:r>
              <a:rPr lang="cs-CZ" sz="1600" b="1" dirty="0" smtClean="0">
                <a:latin typeface="Bookman Old Style" panose="02050604050505020204" pitchFamily="18" charset="0"/>
              </a:rPr>
              <a:t>Josef Tiso </a:t>
            </a:r>
            <a:r>
              <a:rPr lang="cs-CZ" sz="1600" dirty="0" smtClean="0">
                <a:latin typeface="Bookman Old Style" panose="02050604050505020204" pitchFamily="18" charset="0"/>
              </a:rPr>
              <a:t>a </a:t>
            </a:r>
            <a:r>
              <a:rPr lang="cs-CZ" sz="1600" b="1" dirty="0" smtClean="0">
                <a:latin typeface="Bookman Old Style" panose="02050604050505020204" pitchFamily="18" charset="0"/>
              </a:rPr>
              <a:t>Karol </a:t>
            </a:r>
            <a:r>
              <a:rPr lang="cs-CZ" sz="1600" b="1" dirty="0" err="1" smtClean="0">
                <a:latin typeface="Bookman Old Style" panose="02050604050505020204" pitchFamily="18" charset="0"/>
              </a:rPr>
              <a:t>Sidor</a:t>
            </a:r>
            <a:endParaRPr lang="cs-CZ" sz="1600" b="1" dirty="0" smtClean="0">
              <a:latin typeface="Bookman Old Style" panose="02050604050505020204" pitchFamily="18" charset="0"/>
            </a:endParaRPr>
          </a:p>
          <a:p>
            <a:endParaRPr lang="cs-CZ" sz="16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Jednalo se o </a:t>
            </a:r>
            <a:r>
              <a:rPr lang="cs-CZ" sz="1600" b="1" dirty="0" smtClean="0">
                <a:latin typeface="Bookman Old Style" panose="02050604050505020204" pitchFamily="18" charset="0"/>
              </a:rPr>
              <a:t>autokratický stát</a:t>
            </a:r>
            <a:r>
              <a:rPr lang="cs-CZ" sz="1600" dirty="0" smtClean="0">
                <a:latin typeface="Bookman Old Style" panose="02050604050505020204" pitchFamily="18" charset="0"/>
              </a:rPr>
              <a:t>, formálně existoval parlament (Snem </a:t>
            </a:r>
            <a:r>
              <a:rPr lang="cs-CZ" sz="1600" dirty="0" err="1" smtClean="0">
                <a:latin typeface="Bookman Old Style" panose="02050604050505020204" pitchFamily="18" charset="0"/>
              </a:rPr>
              <a:t>Slovenskej</a:t>
            </a:r>
            <a:r>
              <a:rPr lang="cs-CZ" sz="1600" dirty="0" smtClean="0">
                <a:latin typeface="Bookman Old Style" panose="02050604050505020204" pitchFamily="18" charset="0"/>
              </a:rPr>
              <a:t> republiky), rozhodující roli však sehrávala </a:t>
            </a:r>
            <a:r>
              <a:rPr lang="cs-CZ" sz="1600" b="1" dirty="0" smtClean="0">
                <a:latin typeface="Bookman Old Style" panose="02050604050505020204" pitchFamily="18" charset="0"/>
              </a:rPr>
              <a:t>vláda</a:t>
            </a:r>
            <a:r>
              <a:rPr lang="cs-CZ" sz="1600" dirty="0" smtClean="0">
                <a:latin typeface="Bookman Old Style" panose="02050604050505020204" pitchFamily="18" charset="0"/>
              </a:rPr>
              <a:t> (v čele s V. </a:t>
            </a:r>
            <a:r>
              <a:rPr lang="cs-CZ" sz="1600" dirty="0" err="1" smtClean="0">
                <a:latin typeface="Bookman Old Style" panose="02050604050505020204" pitchFamily="18" charset="0"/>
              </a:rPr>
              <a:t>Tukou</a:t>
            </a:r>
            <a:r>
              <a:rPr lang="cs-CZ" sz="1600" dirty="0" smtClean="0">
                <a:latin typeface="Bookman Old Style" panose="02050604050505020204" pitchFamily="18" charset="0"/>
              </a:rPr>
              <a:t>) a prezident J. Tiso (od října 1939) spolu s bezpečnostním aparátem (Hlinkovy gardy a další).</a:t>
            </a: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Slovenský </a:t>
            </a:r>
            <a:r>
              <a:rPr lang="cs-CZ" sz="1600" dirty="0" err="1" smtClean="0">
                <a:latin typeface="Bookman Old Style" panose="02050604050505020204" pitchFamily="18" charset="0"/>
              </a:rPr>
              <a:t>štát</a:t>
            </a:r>
            <a:r>
              <a:rPr lang="cs-CZ" sz="1600" dirty="0" smtClean="0">
                <a:latin typeface="Bookman Old Style" panose="02050604050505020204" pitchFamily="18" charset="0"/>
              </a:rPr>
              <a:t> představoval </a:t>
            </a:r>
            <a:r>
              <a:rPr lang="cs-CZ" sz="1600" b="1" dirty="0" smtClean="0">
                <a:latin typeface="Bookman Old Style" panose="02050604050505020204" pitchFamily="18" charset="0"/>
              </a:rPr>
              <a:t>satelit nacistického Německa</a:t>
            </a:r>
            <a:r>
              <a:rPr lang="cs-CZ" sz="1600" dirty="0" smtClean="0">
                <a:latin typeface="Bookman Old Style" panose="02050604050505020204" pitchFamily="18" charset="0"/>
              </a:rPr>
              <a:t>, uplatňoval antisemitské zákony, účastnil se bojových operací států tzv. Osy</a:t>
            </a: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257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733"/>
            <a:ext cx="8999538" cy="403907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16" y="5577840"/>
            <a:ext cx="829165" cy="11463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98" y="5577840"/>
            <a:ext cx="1654232" cy="110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87703" y="1174267"/>
            <a:ext cx="834493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Bookman Old Style" panose="02050604050505020204" pitchFamily="18" charset="0"/>
              </a:rPr>
              <a:t>Slovenské národní povstání – SNP (1944) </a:t>
            </a:r>
          </a:p>
          <a:p>
            <a:pPr algn="ctr"/>
            <a:endParaRPr lang="cs-CZ" sz="16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S negativním vývojem válečných událostí pro mocnosti Osy se začíná silněji aktivizovat </a:t>
            </a:r>
            <a:r>
              <a:rPr lang="cs-CZ" sz="1600" b="1" dirty="0" smtClean="0">
                <a:latin typeface="Bookman Old Style" panose="02050604050505020204" pitchFamily="18" charset="0"/>
              </a:rPr>
              <a:t>slovenský protifašistický odboj</a:t>
            </a:r>
            <a:r>
              <a:rPr lang="cs-CZ" sz="1600" dirty="0" smtClean="0">
                <a:latin typeface="Bookman Old Style" panose="02050604050505020204" pitchFamily="18" charset="0"/>
              </a:rPr>
              <a:t> – mj. snaha „rehabilitovat“ slovenský národ. V odboji se angažovali komunističtí a nekomunističtí politici – </a:t>
            </a:r>
            <a:r>
              <a:rPr lang="cs-CZ" sz="1600" i="1" dirty="0" smtClean="0">
                <a:latin typeface="Bookman Old Style" panose="02050604050505020204" pitchFamily="18" charset="0"/>
              </a:rPr>
              <a:t>Gustáv Husák, Karol </a:t>
            </a:r>
            <a:r>
              <a:rPr lang="cs-CZ" sz="1600" i="1" dirty="0" err="1" smtClean="0">
                <a:latin typeface="Bookman Old Style" panose="02050604050505020204" pitchFamily="18" charset="0"/>
              </a:rPr>
              <a:t>Šmidke</a:t>
            </a:r>
            <a:r>
              <a:rPr lang="cs-CZ" sz="1600" i="1" dirty="0" smtClean="0">
                <a:latin typeface="Bookman Old Style" panose="02050604050505020204" pitchFamily="18" charset="0"/>
              </a:rPr>
              <a:t>, Ladislav </a:t>
            </a:r>
            <a:r>
              <a:rPr lang="cs-CZ" sz="1600" i="1" dirty="0" err="1" smtClean="0">
                <a:latin typeface="Bookman Old Style" panose="02050604050505020204" pitchFamily="18" charset="0"/>
              </a:rPr>
              <a:t>Novomeský</a:t>
            </a:r>
            <a:r>
              <a:rPr lang="cs-CZ" sz="1600" i="1" dirty="0" smtClean="0">
                <a:latin typeface="Bookman Old Style" panose="02050604050505020204" pitchFamily="18" charset="0"/>
              </a:rPr>
              <a:t>, Jozef </a:t>
            </a:r>
            <a:r>
              <a:rPr lang="cs-CZ" sz="1600" i="1" dirty="0" err="1" smtClean="0">
                <a:latin typeface="Bookman Old Style" panose="02050604050505020204" pitchFamily="18" charset="0"/>
              </a:rPr>
              <a:t>Lettrich</a:t>
            </a:r>
            <a:r>
              <a:rPr lang="cs-CZ" sz="1600" i="1" dirty="0" smtClean="0">
                <a:latin typeface="Bookman Old Style" panose="02050604050505020204" pitchFamily="18" charset="0"/>
              </a:rPr>
              <a:t>, </a:t>
            </a:r>
            <a:r>
              <a:rPr lang="cs-CZ" sz="1600" i="1" dirty="0" err="1" smtClean="0">
                <a:latin typeface="Bookman Old Style" panose="02050604050505020204" pitchFamily="18" charset="0"/>
              </a:rPr>
              <a:t>Vavro</a:t>
            </a:r>
            <a:r>
              <a:rPr lang="cs-CZ" sz="1600" i="1" dirty="0" smtClean="0">
                <a:latin typeface="Bookman Old Style" panose="02050604050505020204" pitchFamily="18" charset="0"/>
              </a:rPr>
              <a:t> Šrobár, Ján </a:t>
            </a:r>
            <a:r>
              <a:rPr lang="cs-CZ" sz="1600" i="1" dirty="0" err="1" smtClean="0">
                <a:latin typeface="Bookman Old Style" panose="02050604050505020204" pitchFamily="18" charset="0"/>
              </a:rPr>
              <a:t>Ursíny</a:t>
            </a:r>
            <a:r>
              <a:rPr lang="cs-CZ" sz="1600" dirty="0" smtClean="0">
                <a:latin typeface="Bookman Old Style" panose="02050604050505020204" pitchFamily="18" charset="0"/>
              </a:rPr>
              <a:t> a mnozí další soustředění mj. na základě tzv. Vánoční dohody z roku 1943 ve </a:t>
            </a:r>
            <a:r>
              <a:rPr lang="cs-CZ" sz="1600" b="1" dirty="0" smtClean="0">
                <a:latin typeface="Bookman Old Style" panose="02050604050505020204" pitchFamily="18" charset="0"/>
              </a:rPr>
              <a:t>Slovenské národní radě – SNR</a:t>
            </a:r>
          </a:p>
          <a:p>
            <a:pPr marL="342900" indent="-342900">
              <a:buFontTx/>
              <a:buChar char="-"/>
            </a:pPr>
            <a:endParaRPr lang="cs-CZ" sz="16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Povstání bylo připravováno jak v rámci samotného Slovenska, tak londýnskou exilovou vládou i komunistickým exilem v Moskvě – do čela akce postaveni důstojníci </a:t>
            </a:r>
            <a:r>
              <a:rPr lang="cs-CZ" sz="1600" b="1" dirty="0" smtClean="0">
                <a:latin typeface="Bookman Old Style" panose="02050604050505020204" pitchFamily="18" charset="0"/>
              </a:rPr>
              <a:t>Ján </a:t>
            </a:r>
            <a:r>
              <a:rPr lang="cs-CZ" sz="1600" b="1" dirty="0" err="1" smtClean="0">
                <a:latin typeface="Bookman Old Style" panose="02050604050505020204" pitchFamily="18" charset="0"/>
              </a:rPr>
              <a:t>Golian</a:t>
            </a:r>
            <a:r>
              <a:rPr lang="cs-CZ" sz="1600" b="1" dirty="0" smtClean="0">
                <a:latin typeface="Bookman Old Style" panose="02050604050505020204" pitchFamily="18" charset="0"/>
              </a:rPr>
              <a:t> </a:t>
            </a:r>
            <a:r>
              <a:rPr lang="cs-CZ" sz="1600" dirty="0" smtClean="0">
                <a:latin typeface="Bookman Old Style" panose="02050604050505020204" pitchFamily="18" charset="0"/>
              </a:rPr>
              <a:t>a </a:t>
            </a:r>
            <a:r>
              <a:rPr lang="cs-CZ" sz="1600" b="1" dirty="0" smtClean="0">
                <a:latin typeface="Bookman Old Style" panose="02050604050505020204" pitchFamily="18" charset="0"/>
              </a:rPr>
              <a:t>Rudolf </a:t>
            </a:r>
            <a:r>
              <a:rPr lang="cs-CZ" sz="1600" b="1" dirty="0" err="1" smtClean="0">
                <a:latin typeface="Bookman Old Style" panose="02050604050505020204" pitchFamily="18" charset="0"/>
              </a:rPr>
              <a:t>Viest</a:t>
            </a:r>
            <a:r>
              <a:rPr lang="cs-CZ" sz="1600" dirty="0" smtClean="0">
                <a:latin typeface="Bookman Old Style" panose="02050604050505020204" pitchFamily="18" charset="0"/>
              </a:rPr>
              <a:t>. </a:t>
            </a:r>
            <a:r>
              <a:rPr lang="cs-CZ" sz="1600" u="sng" dirty="0" smtClean="0">
                <a:latin typeface="Bookman Old Style" panose="02050604050505020204" pitchFamily="18" charset="0"/>
              </a:rPr>
              <a:t>Základním cílem byla obnova ČSR</a:t>
            </a:r>
            <a:r>
              <a:rPr lang="cs-CZ" sz="1600" dirty="0" smtClean="0">
                <a:latin typeface="Bookman Old Style" panose="02050604050505020204" pitchFamily="18" charset="0"/>
              </a:rPr>
              <a:t>.</a:t>
            </a:r>
            <a:endParaRPr lang="cs-CZ" sz="1600" b="1" dirty="0" smtClean="0">
              <a:latin typeface="Bookman Old Style" panose="02050604050505020204" pitchFamily="18" charset="0"/>
            </a:endParaRPr>
          </a:p>
          <a:p>
            <a:endParaRPr lang="cs-CZ" sz="16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Povstání vypuklo 29. srpna 1944, podpořily je i jednotky armády Slovenského </a:t>
            </a:r>
            <a:r>
              <a:rPr lang="cs-CZ" sz="1600" dirty="0" err="1" smtClean="0">
                <a:latin typeface="Bookman Old Style" panose="02050604050505020204" pitchFamily="18" charset="0"/>
              </a:rPr>
              <a:t>štátu</a:t>
            </a:r>
            <a:r>
              <a:rPr lang="cs-CZ" sz="1600" dirty="0" smtClean="0">
                <a:latin typeface="Bookman Old Style" panose="02050604050505020204" pitchFamily="18" charset="0"/>
              </a:rPr>
              <a:t> pod velením </a:t>
            </a:r>
            <a:r>
              <a:rPr lang="cs-CZ" sz="1600" b="1" dirty="0" smtClean="0">
                <a:latin typeface="Bookman Old Style" panose="02050604050505020204" pitchFamily="18" charset="0"/>
              </a:rPr>
              <a:t>Ferdinanda </a:t>
            </a:r>
            <a:r>
              <a:rPr lang="cs-CZ" sz="1600" b="1" dirty="0" err="1" smtClean="0">
                <a:latin typeface="Bookman Old Style" panose="02050604050505020204" pitchFamily="18" charset="0"/>
              </a:rPr>
              <a:t>Čatloše</a:t>
            </a:r>
            <a:endParaRPr lang="cs-CZ" sz="1600" b="1" dirty="0" smtClean="0">
              <a:latin typeface="Bookman Old Style" panose="02050604050505020204" pitchFamily="18" charset="0"/>
            </a:endParaRPr>
          </a:p>
          <a:p>
            <a:endParaRPr lang="cs-CZ" sz="16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>
                <a:latin typeface="Bookman Old Style" panose="02050604050505020204" pitchFamily="18" charset="0"/>
              </a:rPr>
              <a:t>Zásadní roli – politickou, koordinační, organizační – v průběhu povstání sehrála </a:t>
            </a:r>
            <a:r>
              <a:rPr lang="cs-CZ" sz="1600" b="1" dirty="0">
                <a:latin typeface="Bookman Old Style" panose="02050604050505020204" pitchFamily="18" charset="0"/>
              </a:rPr>
              <a:t>SNR – její význam v průběhu povstání výrazně stoupl </a:t>
            </a:r>
            <a:r>
              <a:rPr lang="cs-CZ" sz="1600" dirty="0">
                <a:latin typeface="Bookman Old Style" panose="02050604050505020204" pitchFamily="18" charset="0"/>
              </a:rPr>
              <a:t>(soustředila zákonodárnou a výkonnou moc na povstalci ovládaném území Slovenska)</a:t>
            </a:r>
            <a:endParaRPr lang="cs-CZ" sz="16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Navzdory počátečním úspěchům však bylo SNP německou armádou vojensky neutralizováno a jeho účastníci nuceni přejit k </a:t>
            </a:r>
            <a:r>
              <a:rPr lang="cs-CZ" sz="1600" b="1" dirty="0" smtClean="0">
                <a:latin typeface="Bookman Old Style" panose="02050604050505020204" pitchFamily="18" charset="0"/>
              </a:rPr>
              <a:t>partyzánskému způsobu boje</a:t>
            </a: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997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8" y="1305097"/>
            <a:ext cx="4959809" cy="26393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565" y="1454078"/>
            <a:ext cx="3438366" cy="234136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88" y="3944424"/>
            <a:ext cx="1902529" cy="27413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4" y="4148510"/>
            <a:ext cx="4134070" cy="25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74566" y="1174267"/>
            <a:ext cx="874498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Bookman Old Style" panose="02050604050505020204" pitchFamily="18" charset="0"/>
              </a:rPr>
              <a:t>Slovensko v rámci ČSR mezi léty 1945–1948  </a:t>
            </a:r>
          </a:p>
          <a:p>
            <a:pPr algn="ctr"/>
            <a:endParaRPr lang="cs-CZ" sz="16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400" dirty="0" smtClean="0">
                <a:latin typeface="Bookman Old Style" panose="02050604050505020204" pitchFamily="18" charset="0"/>
              </a:rPr>
              <a:t>Východní část ČSR – Slovensko – osvobozena podstatně dříve než české země (říjen 1944 tzv. Karpatsko-dukelská operace)</a:t>
            </a:r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400" dirty="0" smtClean="0">
                <a:latin typeface="Bookman Old Style" panose="02050604050505020204" pitchFamily="18" charset="0"/>
              </a:rPr>
              <a:t>Na počátku dubna 1945 se v Košicích schází nově ustavená československá vláda, dne 5. dubna vyhlášen </a:t>
            </a:r>
            <a:r>
              <a:rPr lang="cs-CZ" sz="1400" b="1" dirty="0" smtClean="0">
                <a:latin typeface="Bookman Old Style" panose="02050604050505020204" pitchFamily="18" charset="0"/>
              </a:rPr>
              <a:t>Košický vládní program</a:t>
            </a:r>
          </a:p>
          <a:p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400" dirty="0" smtClean="0">
                <a:latin typeface="Bookman Old Style" panose="02050604050505020204" pitchFamily="18" charset="0"/>
              </a:rPr>
              <a:t>V rámci něj bylo upraveno i poválečné postavení Slovenska v rámci ČSR – zachována </a:t>
            </a:r>
            <a:r>
              <a:rPr lang="cs-CZ" sz="1400" b="1" dirty="0" smtClean="0">
                <a:latin typeface="Bookman Old Style" panose="02050604050505020204" pitchFamily="18" charset="0"/>
              </a:rPr>
              <a:t>SNR</a:t>
            </a:r>
            <a:r>
              <a:rPr lang="cs-CZ" sz="1400" dirty="0" smtClean="0">
                <a:latin typeface="Bookman Old Style" panose="02050604050505020204" pitchFamily="18" charset="0"/>
              </a:rPr>
              <a:t> a jako exekutivní orgán SNR potvrzen </a:t>
            </a:r>
            <a:r>
              <a:rPr lang="cs-CZ" sz="1400" b="1" dirty="0" smtClean="0">
                <a:latin typeface="Bookman Old Style" panose="02050604050505020204" pitchFamily="18" charset="0"/>
              </a:rPr>
              <a:t>Sbor </a:t>
            </a:r>
            <a:r>
              <a:rPr lang="cs-CZ" sz="1400" b="1" dirty="0" err="1" smtClean="0">
                <a:latin typeface="Bookman Old Style" panose="02050604050505020204" pitchFamily="18" charset="0"/>
              </a:rPr>
              <a:t>povereníkov</a:t>
            </a:r>
            <a:r>
              <a:rPr lang="cs-CZ" sz="1400" b="1" dirty="0" smtClean="0">
                <a:latin typeface="Bookman Old Style" panose="02050604050505020204" pitchFamily="18" charset="0"/>
              </a:rPr>
              <a:t> </a:t>
            </a:r>
            <a:r>
              <a:rPr lang="cs-CZ" sz="1400" dirty="0" smtClean="0">
                <a:latin typeface="Bookman Old Style" panose="02050604050505020204" pitchFamily="18" charset="0"/>
              </a:rPr>
              <a:t>(vytvořen SNR již v době SNP dne 1. září 1944) v čele s </a:t>
            </a:r>
            <a:r>
              <a:rPr lang="cs-CZ" sz="1400" b="1" dirty="0" smtClean="0">
                <a:latin typeface="Bookman Old Style" panose="02050604050505020204" pitchFamily="18" charset="0"/>
              </a:rPr>
              <a:t>Karol </a:t>
            </a:r>
            <a:r>
              <a:rPr lang="cs-CZ" sz="1400" b="1" dirty="0" err="1" smtClean="0">
                <a:latin typeface="Bookman Old Style" panose="02050604050505020204" pitchFamily="18" charset="0"/>
              </a:rPr>
              <a:t>Šmidke</a:t>
            </a:r>
            <a:r>
              <a:rPr lang="cs-CZ" sz="1400" dirty="0" smtClean="0">
                <a:latin typeface="Bookman Old Style" panose="02050604050505020204" pitchFamily="18" charset="0"/>
              </a:rPr>
              <a:t>, po květnových parlamentních volbách v roce 1946 </a:t>
            </a:r>
            <a:r>
              <a:rPr lang="cs-CZ" sz="1400" b="1" dirty="0" smtClean="0">
                <a:latin typeface="Bookman Old Style" panose="02050604050505020204" pitchFamily="18" charset="0"/>
              </a:rPr>
              <a:t>Gustáv Husák</a:t>
            </a:r>
          </a:p>
          <a:p>
            <a:endParaRPr lang="cs-CZ" sz="14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400" dirty="0" smtClean="0">
                <a:latin typeface="Bookman Old Style" panose="02050604050505020204" pitchFamily="18" charset="0"/>
              </a:rPr>
              <a:t>Existencí SNR (slovenský parlament) a Sboru </a:t>
            </a:r>
            <a:r>
              <a:rPr lang="cs-CZ" sz="1400" dirty="0" err="1" smtClean="0">
                <a:latin typeface="Bookman Old Style" panose="02050604050505020204" pitchFamily="18" charset="0"/>
              </a:rPr>
              <a:t>povereníkov</a:t>
            </a:r>
            <a:r>
              <a:rPr lang="cs-CZ" sz="1400" dirty="0" smtClean="0">
                <a:latin typeface="Bookman Old Style" panose="02050604050505020204" pitchFamily="18" charset="0"/>
              </a:rPr>
              <a:t> výrazně posílena autonomie Slovenska v rámci ČSR</a:t>
            </a:r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400" dirty="0" smtClean="0">
                <a:latin typeface="Bookman Old Style" panose="02050604050505020204" pitchFamily="18" charset="0"/>
              </a:rPr>
              <a:t>Působnost a kompetence SNR a Sboru </a:t>
            </a:r>
            <a:r>
              <a:rPr lang="cs-CZ" sz="1400" dirty="0" err="1" smtClean="0">
                <a:latin typeface="Bookman Old Style" panose="02050604050505020204" pitchFamily="18" charset="0"/>
              </a:rPr>
              <a:t>povereníkov</a:t>
            </a:r>
            <a:r>
              <a:rPr lang="cs-CZ" sz="1400" dirty="0" smtClean="0">
                <a:latin typeface="Bookman Old Style" panose="02050604050505020204" pitchFamily="18" charset="0"/>
              </a:rPr>
              <a:t> upravovaly </a:t>
            </a:r>
            <a:r>
              <a:rPr lang="cs-CZ" sz="1400" b="1" u="sng" dirty="0" smtClean="0">
                <a:latin typeface="Bookman Old Style" panose="02050604050505020204" pitchFamily="18" charset="0"/>
              </a:rPr>
              <a:t>tzv. pražské dohody</a:t>
            </a:r>
          </a:p>
          <a:p>
            <a:endParaRPr lang="cs-CZ" sz="1400" dirty="0" smtClean="0">
              <a:latin typeface="Bookman Old Style" panose="02050604050505020204" pitchFamily="18" charset="0"/>
            </a:endParaRPr>
          </a:p>
          <a:p>
            <a:r>
              <a:rPr lang="cs-CZ" sz="1400" dirty="0" smtClean="0">
                <a:latin typeface="Bookman Old Style" panose="02050604050505020204" pitchFamily="18" charset="0"/>
              </a:rPr>
              <a:t>      </a:t>
            </a:r>
            <a:r>
              <a:rPr lang="cs-CZ" sz="1400" b="1" dirty="0" smtClean="0">
                <a:latin typeface="Bookman Old Style" panose="02050604050505020204" pitchFamily="18" charset="0"/>
              </a:rPr>
              <a:t>První pražská dohoda</a:t>
            </a:r>
            <a:r>
              <a:rPr lang="cs-CZ" sz="1400" dirty="0" smtClean="0">
                <a:latin typeface="Bookman Old Style" panose="02050604050505020204" pitchFamily="18" charset="0"/>
              </a:rPr>
              <a:t> z 2. 6. 1945 – potvrzovala získané kompetence SNR a SP </a:t>
            </a:r>
          </a:p>
          <a:p>
            <a:r>
              <a:rPr lang="cs-CZ" sz="1400" dirty="0">
                <a:latin typeface="Bookman Old Style" panose="02050604050505020204" pitchFamily="18" charset="0"/>
              </a:rPr>
              <a:t> </a:t>
            </a:r>
            <a:r>
              <a:rPr lang="cs-CZ" sz="1400" dirty="0" smtClean="0">
                <a:latin typeface="Bookman Old Style" panose="02050604050505020204" pitchFamily="18" charset="0"/>
              </a:rPr>
              <a:t>     </a:t>
            </a:r>
            <a:r>
              <a:rPr lang="cs-CZ" sz="1400" b="1" dirty="0" smtClean="0">
                <a:latin typeface="Bookman Old Style" panose="02050604050505020204" pitchFamily="18" charset="0"/>
              </a:rPr>
              <a:t>Druhá pražská dohoda </a:t>
            </a:r>
            <a:r>
              <a:rPr lang="cs-CZ" sz="1400" dirty="0" smtClean="0">
                <a:latin typeface="Bookman Old Style" panose="02050604050505020204" pitchFamily="18" charset="0"/>
              </a:rPr>
              <a:t>z 11. 4. 1946 – posilovala pravomoci prezidenta a vlády (personálie)</a:t>
            </a:r>
          </a:p>
          <a:p>
            <a:r>
              <a:rPr lang="cs-CZ" sz="400" dirty="0" smtClean="0">
                <a:latin typeface="Bookman Old Style" panose="02050604050505020204" pitchFamily="18" charset="0"/>
              </a:rPr>
              <a:t> </a:t>
            </a:r>
            <a:r>
              <a:rPr lang="cs-CZ" sz="1400" dirty="0" smtClean="0">
                <a:latin typeface="Bookman Old Style" panose="02050604050505020204" pitchFamily="18" charset="0"/>
              </a:rPr>
              <a:t>      </a:t>
            </a:r>
            <a:r>
              <a:rPr lang="cs-CZ" sz="1400" b="1" dirty="0" smtClean="0">
                <a:latin typeface="Bookman Old Style" panose="02050604050505020204" pitchFamily="18" charset="0"/>
              </a:rPr>
              <a:t>Třetí pražská dohoda </a:t>
            </a:r>
            <a:r>
              <a:rPr lang="cs-CZ" sz="1400" dirty="0" smtClean="0">
                <a:latin typeface="Bookman Old Style" panose="02050604050505020204" pitchFamily="18" charset="0"/>
              </a:rPr>
              <a:t>z 29. 6. 1946 – důsledek prohry KSS v parlamentních volbách, výrazné </a:t>
            </a:r>
            <a:br>
              <a:rPr lang="cs-CZ" sz="1400" dirty="0" smtClean="0">
                <a:latin typeface="Bookman Old Style" panose="02050604050505020204" pitchFamily="18" charset="0"/>
              </a:rPr>
            </a:br>
            <a:r>
              <a:rPr lang="cs-CZ" sz="1400" dirty="0" smtClean="0">
                <a:latin typeface="Bookman Old Style" panose="02050604050505020204" pitchFamily="18" charset="0"/>
              </a:rPr>
              <a:t>      </a:t>
            </a:r>
            <a:r>
              <a:rPr lang="cs-CZ" sz="400" dirty="0" smtClean="0">
                <a:latin typeface="Bookman Old Style" panose="02050604050505020204" pitchFamily="18" charset="0"/>
              </a:rPr>
              <a:t> </a:t>
            </a:r>
            <a:r>
              <a:rPr lang="cs-CZ" sz="1400" dirty="0" smtClean="0">
                <a:latin typeface="Bookman Old Style" panose="02050604050505020204" pitchFamily="18" charset="0"/>
              </a:rPr>
              <a:t>omezení pravomocí SNR a SP na úkor centrálních orgánů sloužící k eliminaci vlivu vítězné </a:t>
            </a:r>
            <a:br>
              <a:rPr lang="cs-CZ" sz="1400" dirty="0" smtClean="0">
                <a:latin typeface="Bookman Old Style" panose="02050604050505020204" pitchFamily="18" charset="0"/>
              </a:rPr>
            </a:br>
            <a:r>
              <a:rPr lang="cs-CZ" sz="1400" dirty="0" smtClean="0">
                <a:latin typeface="Bookman Old Style" panose="02050604050505020204" pitchFamily="18" charset="0"/>
              </a:rPr>
              <a:t>      Demokratické strany </a:t>
            </a:r>
            <a:r>
              <a:rPr lang="cs-CZ" sz="1400" b="1" dirty="0" smtClean="0">
                <a:latin typeface="Bookman Old Style" panose="02050604050505020204" pitchFamily="18" charset="0"/>
              </a:rPr>
              <a:t>Jozefa </a:t>
            </a:r>
            <a:r>
              <a:rPr lang="cs-CZ" sz="1400" b="1" dirty="0" err="1" smtClean="0">
                <a:latin typeface="Bookman Old Style" panose="02050604050505020204" pitchFamily="18" charset="0"/>
              </a:rPr>
              <a:t>Lettricha</a:t>
            </a:r>
            <a:r>
              <a:rPr lang="cs-CZ" sz="1400" b="1" dirty="0" smtClean="0">
                <a:latin typeface="Bookman Old Style" panose="02050604050505020204" pitchFamily="18" charset="0"/>
              </a:rPr>
              <a:t> </a:t>
            </a:r>
            <a:r>
              <a:rPr lang="cs-CZ" sz="1400" dirty="0" smtClean="0">
                <a:latin typeface="Bookman Old Style" panose="02050604050505020204" pitchFamily="18" charset="0"/>
              </a:rPr>
              <a:t>a </a:t>
            </a:r>
            <a:r>
              <a:rPr lang="cs-CZ" sz="1400" b="1" dirty="0" smtClean="0">
                <a:latin typeface="Bookman Old Style" panose="02050604050505020204" pitchFamily="18" charset="0"/>
              </a:rPr>
              <a:t>Jána </a:t>
            </a:r>
            <a:r>
              <a:rPr lang="cs-CZ" sz="1400" b="1" dirty="0" err="1" smtClean="0">
                <a:latin typeface="Bookman Old Style" panose="02050604050505020204" pitchFamily="18" charset="0"/>
              </a:rPr>
              <a:t>Ursíniho</a:t>
            </a:r>
            <a:endParaRPr lang="cs-CZ" sz="1400" b="1" dirty="0" smtClean="0">
              <a:latin typeface="Bookman Old Style" panose="02050604050505020204" pitchFamily="18" charset="0"/>
            </a:endParaRPr>
          </a:p>
          <a:p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134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" y="1363288"/>
            <a:ext cx="2154657" cy="299258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71" y="1363288"/>
            <a:ext cx="1828800" cy="28765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79" y="4814947"/>
            <a:ext cx="2046572" cy="16458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87" y="4409216"/>
            <a:ext cx="1733752" cy="205160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58" y="1363288"/>
            <a:ext cx="1833193" cy="258651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33648" y="4344105"/>
            <a:ext cx="1953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Bookman Old Style" panose="02050604050505020204" pitchFamily="18" charset="0"/>
              </a:rPr>
              <a:t>G. Husák</a:t>
            </a:r>
            <a:endParaRPr lang="cs-CZ" sz="1200" b="1" dirty="0">
              <a:latin typeface="Bookman Old Style" panose="020506040505050202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81954" y="4218833"/>
            <a:ext cx="1654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Bookman Old Style" panose="02050604050505020204" pitchFamily="18" charset="0"/>
              </a:rPr>
              <a:t>K. </a:t>
            </a:r>
            <a:r>
              <a:rPr lang="cs-CZ" sz="1200" b="1" dirty="0" err="1" smtClean="0">
                <a:latin typeface="Bookman Old Style" panose="02050604050505020204" pitchFamily="18" charset="0"/>
              </a:rPr>
              <a:t>Šmidke</a:t>
            </a:r>
            <a:endParaRPr lang="cs-CZ" sz="1200" b="1" dirty="0">
              <a:latin typeface="Bookman Old Style" panose="020506040505050202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242858" y="3949804"/>
            <a:ext cx="1833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Bookman Old Style" panose="02050604050505020204" pitchFamily="18" charset="0"/>
              </a:rPr>
              <a:t>L. </a:t>
            </a:r>
            <a:r>
              <a:rPr lang="cs-CZ" sz="1200" b="1" dirty="0" err="1" smtClean="0">
                <a:latin typeface="Bookman Old Style" panose="02050604050505020204" pitchFamily="18" charset="0"/>
              </a:rPr>
              <a:t>Novomeský</a:t>
            </a:r>
            <a:endParaRPr lang="cs-CZ" sz="1200" b="1" dirty="0">
              <a:latin typeface="Bookman Old Style" panose="020506040505050202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36541" y="6426739"/>
            <a:ext cx="1729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Bookman Old Style" panose="02050604050505020204" pitchFamily="18" charset="0"/>
              </a:rPr>
              <a:t>J. </a:t>
            </a:r>
            <a:r>
              <a:rPr lang="cs-CZ" sz="1200" b="1" dirty="0" err="1" smtClean="0">
                <a:latin typeface="Bookman Old Style" panose="02050604050505020204" pitchFamily="18" charset="0"/>
              </a:rPr>
              <a:t>Lettrich</a:t>
            </a:r>
            <a:endParaRPr lang="cs-CZ" sz="1200" b="1" dirty="0">
              <a:latin typeface="Bookman Old Style" panose="020506040505050202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95835" y="6411677"/>
            <a:ext cx="153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Bookman Old Style" panose="02050604050505020204" pitchFamily="18" charset="0"/>
              </a:rPr>
              <a:t>J. </a:t>
            </a:r>
            <a:r>
              <a:rPr lang="cs-CZ" sz="1200" b="1" dirty="0" err="1" smtClean="0">
                <a:latin typeface="Bookman Old Style" panose="02050604050505020204" pitchFamily="18" charset="0"/>
              </a:rPr>
              <a:t>Ursíny</a:t>
            </a:r>
            <a:endParaRPr lang="cs-CZ" sz="12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74566" y="1174267"/>
            <a:ext cx="8744989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Bookman Old Style" panose="02050604050505020204" pitchFamily="18" charset="0"/>
              </a:rPr>
              <a:t>Slovensko po únoru 1948 (1948–1968)  </a:t>
            </a:r>
          </a:p>
          <a:p>
            <a:pPr algn="ctr"/>
            <a:endParaRPr lang="cs-CZ" sz="16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Po převzetí moci KSČ na konci </a:t>
            </a:r>
            <a:r>
              <a:rPr lang="cs-CZ" sz="1600" b="1" dirty="0" smtClean="0">
                <a:latin typeface="Bookman Old Style" panose="02050604050505020204" pitchFamily="18" charset="0"/>
              </a:rPr>
              <a:t>února 1948 </a:t>
            </a:r>
            <a:r>
              <a:rPr lang="cs-CZ" sz="1600" dirty="0" smtClean="0">
                <a:latin typeface="Bookman Old Style" panose="02050604050505020204" pitchFamily="18" charset="0"/>
              </a:rPr>
              <a:t>postupně posilovány prvky </a:t>
            </a:r>
            <a:r>
              <a:rPr lang="cs-CZ" sz="1600" b="1" dirty="0" smtClean="0">
                <a:latin typeface="Bookman Old Style" panose="02050604050505020204" pitchFamily="18" charset="0"/>
              </a:rPr>
              <a:t>státního centralismu. </a:t>
            </a:r>
            <a:r>
              <a:rPr lang="cs-CZ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Ústava 9. května 1948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– potvrzuje změnu poměrů po únoru 1948 a Československo prohlášeno lidově-demokratickou republikou. </a:t>
            </a:r>
            <a:endParaRPr lang="cs-CZ" sz="16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b="1" dirty="0" smtClean="0">
                <a:latin typeface="Bookman Old Style" panose="02050604050505020204" pitchFamily="18" charset="0"/>
              </a:rPr>
              <a:t>KSČ </a:t>
            </a:r>
            <a:r>
              <a:rPr lang="cs-CZ" sz="1600" dirty="0" smtClean="0">
                <a:latin typeface="Bookman Old Style" panose="02050604050505020204" pitchFamily="18" charset="0"/>
              </a:rPr>
              <a:t>fungovala na principu tzv. </a:t>
            </a:r>
            <a:r>
              <a:rPr lang="cs-CZ" sz="1600" b="1" dirty="0" smtClean="0">
                <a:latin typeface="Bookman Old Style" panose="02050604050505020204" pitchFamily="18" charset="0"/>
              </a:rPr>
              <a:t>demokratického centralismu</a:t>
            </a:r>
            <a:r>
              <a:rPr lang="cs-CZ" sz="1600" dirty="0" smtClean="0">
                <a:latin typeface="Bookman Old Style" panose="02050604050505020204" pitchFamily="18" charset="0"/>
              </a:rPr>
              <a:t> (rozhodnutí vyšších složek je závazné pro složky nižší) a tento model byl de facto aplikován i na řízení státu. Hlavní a rozhodující centrum moci se soustředilo v </a:t>
            </a:r>
            <a:r>
              <a:rPr lang="cs-CZ" sz="1600" b="1" dirty="0" smtClean="0">
                <a:latin typeface="Bookman Old Style" panose="02050604050505020204" pitchFamily="18" charset="0"/>
              </a:rPr>
              <a:t>Ústředním výboru KSČ (ÚV KSČ)</a:t>
            </a:r>
          </a:p>
          <a:p>
            <a:endParaRPr lang="cs-CZ" sz="16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Pro KSČ byl od roku 1944 charakteristický tzv. </a:t>
            </a:r>
            <a:r>
              <a:rPr lang="cs-CZ" sz="1600" b="1" dirty="0" smtClean="0">
                <a:latin typeface="Bookman Old Style" panose="02050604050505020204" pitchFamily="18" charset="0"/>
              </a:rPr>
              <a:t>asymetrický model </a:t>
            </a:r>
            <a:r>
              <a:rPr lang="cs-CZ" sz="1600" dirty="0" smtClean="0">
                <a:latin typeface="Bookman Old Style" panose="02050604050505020204" pitchFamily="18" charset="0"/>
              </a:rPr>
              <a:t>fungování: na straně jedné existovala v rámci Slovenska </a:t>
            </a:r>
            <a:r>
              <a:rPr lang="cs-CZ" sz="1600" dirty="0">
                <a:latin typeface="Bookman Old Style" panose="02050604050505020204" pitchFamily="18" charset="0"/>
              </a:rPr>
              <a:t>jako součást </a:t>
            </a:r>
            <a:r>
              <a:rPr lang="cs-CZ" sz="1600" dirty="0" smtClean="0">
                <a:latin typeface="Bookman Old Style" panose="02050604050505020204" pitchFamily="18" charset="0"/>
              </a:rPr>
              <a:t>KSČ</a:t>
            </a:r>
            <a:r>
              <a:rPr lang="cs-CZ" sz="1600" b="1" dirty="0" smtClean="0">
                <a:latin typeface="Bookman Old Style" panose="02050604050505020204" pitchFamily="18" charset="0"/>
              </a:rPr>
              <a:t> </a:t>
            </a:r>
            <a:r>
              <a:rPr lang="cs-CZ" sz="1600" dirty="0" smtClean="0">
                <a:latin typeface="Bookman Old Style" panose="02050604050505020204" pitchFamily="18" charset="0"/>
              </a:rPr>
              <a:t>autonomní </a:t>
            </a:r>
            <a:r>
              <a:rPr lang="cs-CZ" sz="1600" b="1" dirty="0" smtClean="0">
                <a:latin typeface="Bookman Old Style" panose="02050604050505020204" pitchFamily="18" charset="0"/>
              </a:rPr>
              <a:t>Komunistická strana Slovenska (KSS)</a:t>
            </a:r>
            <a:r>
              <a:rPr lang="cs-CZ" sz="1600" dirty="0" smtClean="0">
                <a:latin typeface="Bookman Old Style" panose="02050604050505020204" pitchFamily="18" charset="0"/>
              </a:rPr>
              <a:t>, avšak neměla svůj „protipól“ v rámci českých zemí (tento stav trval fakticky až do roku 1990, kdy byla ustavena KSČM)</a:t>
            </a:r>
          </a:p>
          <a:p>
            <a:pPr marL="342900" indent="-342900">
              <a:buFontTx/>
              <a:buChar char="-"/>
            </a:pPr>
            <a:endParaRPr lang="cs-CZ" sz="16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Na počátku 50. let 20. století dochází v rámci politických procesů k zatčení skupiny slovenských komunistických funkcionářů v čele s </a:t>
            </a:r>
            <a:r>
              <a:rPr lang="cs-CZ" sz="1600" b="1" dirty="0" smtClean="0">
                <a:latin typeface="Bookman Old Style" panose="02050604050505020204" pitchFamily="18" charset="0"/>
              </a:rPr>
              <a:t>G. Husákem </a:t>
            </a:r>
            <a:r>
              <a:rPr lang="cs-CZ" sz="1600" dirty="0" smtClean="0">
                <a:latin typeface="Bookman Old Style" panose="02050604050505020204" pitchFamily="18" charset="0"/>
              </a:rPr>
              <a:t>(L. </a:t>
            </a:r>
            <a:r>
              <a:rPr lang="cs-CZ" sz="1600" dirty="0" err="1" smtClean="0">
                <a:latin typeface="Bookman Old Style" panose="02050604050505020204" pitchFamily="18" charset="0"/>
              </a:rPr>
              <a:t>Novomeský</a:t>
            </a:r>
            <a:r>
              <a:rPr lang="cs-CZ" sz="1600" dirty="0" smtClean="0">
                <a:latin typeface="Bookman Old Style" panose="02050604050505020204" pitchFamily="18" charset="0"/>
              </a:rPr>
              <a:t>, V. </a:t>
            </a:r>
            <a:r>
              <a:rPr lang="cs-CZ" sz="1600" dirty="0" err="1" smtClean="0">
                <a:latin typeface="Bookman Old Style" panose="02050604050505020204" pitchFamily="18" charset="0"/>
              </a:rPr>
              <a:t>Clementis</a:t>
            </a:r>
            <a:r>
              <a:rPr lang="cs-CZ" sz="1600" dirty="0" smtClean="0">
                <a:latin typeface="Bookman Old Style" panose="02050604050505020204" pitchFamily="18" charset="0"/>
              </a:rPr>
              <a:t>), kteří jsou obviněni z tzv. </a:t>
            </a:r>
            <a:r>
              <a:rPr lang="cs-CZ" sz="1600" b="1" dirty="0" smtClean="0">
                <a:latin typeface="Bookman Old Style" panose="02050604050505020204" pitchFamily="18" charset="0"/>
              </a:rPr>
              <a:t>buržoazního nacionalismu</a:t>
            </a:r>
            <a:r>
              <a:rPr lang="cs-CZ" sz="1600" dirty="0" smtClean="0">
                <a:latin typeface="Bookman Old Style" panose="02050604050505020204" pitchFamily="18" charset="0"/>
              </a:rPr>
              <a:t>, tj. mj. </a:t>
            </a:r>
            <a:r>
              <a:rPr lang="cs-CZ" sz="1600" dirty="0">
                <a:latin typeface="Bookman Old Style" panose="02050604050505020204" pitchFamily="18" charset="0"/>
              </a:rPr>
              <a:t>ze snahy </a:t>
            </a:r>
            <a:r>
              <a:rPr lang="cs-CZ" sz="1600" dirty="0" smtClean="0">
                <a:latin typeface="Bookman Old Style" panose="02050604050505020204" pitchFamily="18" charset="0"/>
              </a:rPr>
              <a:t>o </a:t>
            </a:r>
            <a:r>
              <a:rPr lang="cs-CZ" sz="1600" i="1" dirty="0" smtClean="0">
                <a:latin typeface="Bookman Old Style" panose="02050604050505020204" pitchFamily="18" charset="0"/>
              </a:rPr>
              <a:t>„</a:t>
            </a:r>
            <a:r>
              <a:rPr lang="cs-CZ" sz="1600" i="1" dirty="0" err="1" smtClean="0">
                <a:latin typeface="Bookman Old Style" panose="02050604050505020204" pitchFamily="18" charset="0"/>
              </a:rPr>
              <a:t>izolovanie</a:t>
            </a:r>
            <a:r>
              <a:rPr lang="cs-CZ" sz="1600" i="1" dirty="0" smtClean="0">
                <a:latin typeface="Bookman Old Style" panose="02050604050505020204" pitchFamily="18" charset="0"/>
              </a:rPr>
              <a:t> </a:t>
            </a:r>
            <a:r>
              <a:rPr lang="cs-CZ" sz="1600" i="1" dirty="0">
                <a:latin typeface="Bookman Old Style" panose="02050604050505020204" pitchFamily="18" charset="0"/>
              </a:rPr>
              <a:t>Slovenska od </a:t>
            </a:r>
            <a:r>
              <a:rPr lang="cs-CZ" sz="1600" i="1" dirty="0" err="1">
                <a:latin typeface="Bookman Old Style" panose="02050604050505020204" pitchFamily="18" charset="0"/>
              </a:rPr>
              <a:t>pracujúceho</a:t>
            </a:r>
            <a:r>
              <a:rPr lang="cs-CZ" sz="1600" i="1" dirty="0">
                <a:latin typeface="Bookman Old Style" panose="02050604050505020204" pitchFamily="18" charset="0"/>
              </a:rPr>
              <a:t> českého </a:t>
            </a:r>
            <a:r>
              <a:rPr lang="cs-CZ" sz="1600" i="1" dirty="0" err="1">
                <a:latin typeface="Bookman Old Style" panose="02050604050505020204" pitchFamily="18" charset="0"/>
              </a:rPr>
              <a:t>ľudu</a:t>
            </a:r>
            <a:r>
              <a:rPr lang="cs-CZ" sz="1600" i="1" dirty="0" smtClean="0">
                <a:latin typeface="Bookman Old Style" panose="02050604050505020204" pitchFamily="18" charset="0"/>
              </a:rPr>
              <a:t>“</a:t>
            </a:r>
            <a:r>
              <a:rPr lang="cs-CZ" sz="1600" dirty="0" smtClean="0">
                <a:latin typeface="Bookman Old Style" panose="02050604050505020204" pitchFamily="18" charset="0"/>
              </a:rPr>
              <a:t>. V procesu (1954) odsouzen i G. Husák (doživotí, roku 1960 propuštěn a následně rehabilitován) </a:t>
            </a:r>
          </a:p>
          <a:p>
            <a:pPr marL="342900" indent="-342900">
              <a:buFontTx/>
              <a:buChar char="-"/>
            </a:pPr>
            <a:endParaRPr lang="cs-CZ" sz="14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159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209"/>
            <a:ext cx="8999538" cy="50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74566" y="1174267"/>
            <a:ext cx="8744989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Bookman Old Style" panose="02050604050505020204" pitchFamily="18" charset="0"/>
              </a:rPr>
              <a:t>Slovensko po únoru 1948 (1948–1968)  </a:t>
            </a:r>
          </a:p>
          <a:p>
            <a:pPr algn="ctr"/>
            <a:endParaRPr lang="cs-CZ" sz="1600" b="1" dirty="0">
              <a:latin typeface="Bookman Old Style" panose="020506040505050202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Ústava z roku 1960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– 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přijata 11. července 1960, bylo deklarováno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že v Československu existuje socialistické zřízení, což bylo reflektováno ve změně názvu státu: </a:t>
            </a:r>
            <a:r>
              <a:rPr lang="cs-CZ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Československá socialistická republika (ČSSR)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Zdůrazněna vedoucí úloha KSČ ve státě a společnosti (článek 4).</a:t>
            </a:r>
          </a:p>
          <a:p>
            <a:pPr marL="285750" lvl="0" indent="-285750">
              <a:buFontTx/>
              <a:buChar char="-"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Zásadní dopady ve vztahu ke Slovensku 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– dochází k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posílení </a:t>
            </a:r>
            <a:r>
              <a:rPr lang="cs-CZ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centrálních orgánů 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států –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zrušen </a:t>
            </a:r>
            <a:r>
              <a:rPr lang="cs-CZ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Sboru </a:t>
            </a:r>
            <a:r>
              <a:rPr lang="cs-CZ" sz="1600" b="1" dirty="0" err="1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povereníkov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a výrazné </a:t>
            </a:r>
            <a:r>
              <a:rPr lang="cs-CZ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omezení kompetencí SNR</a:t>
            </a:r>
          </a:p>
          <a:p>
            <a:pPr marL="285750" lvl="0" indent="-285750">
              <a:buFontTx/>
              <a:buChar char="-"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Nejvyšším zákonodárným orgánem 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státu zůstává Národní 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shromáždění (300 poslanců), exekutiva 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– vláda 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 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prezident. </a:t>
            </a:r>
            <a:r>
              <a:rPr lang="cs-CZ" sz="1600" u="sng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Těžiště moci nadále zůstává v ÚV KSČ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Reorganizace správy – </a:t>
            </a:r>
            <a:r>
              <a:rPr lang="cs-CZ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redukce počtu krajů a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okresů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na Slovensku konstituovány tři kraje: Západoslovenský, </a:t>
            </a:r>
            <a:r>
              <a:rPr lang="cs-CZ" sz="1600" dirty="0" err="1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Stredoslovenský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a Východoslovenský</a:t>
            </a:r>
          </a:p>
          <a:p>
            <a:pPr marL="285750" lvl="0" indent="-285750">
              <a:buFontTx/>
              <a:buChar char="-"/>
              <a:defRPr/>
            </a:pPr>
            <a:endParaRPr lang="cs-CZ" sz="1600" b="1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Změny dané tzv. socialistickou ústavou z roku 1960 se na Slovensku pochopitelně setkaly s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negativní odezvou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a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nespokojenost 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 tomto ohledu zde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výrazně rezonovala po celá 60. léta 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20. století (umocněno vystupováním prezidenta Antonína Novotného s „odtažitým“ vztahem ke Slovensku)</a:t>
            </a: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cs-CZ" sz="14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856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87703" y="1174267"/>
            <a:ext cx="834493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Bookman Old Style" panose="02050604050505020204" pitchFamily="18" charset="0"/>
              </a:rPr>
              <a:t>Slovensko před rokem 1918</a:t>
            </a:r>
            <a:endParaRPr lang="cs-CZ" sz="32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2400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Integrální součást </a:t>
            </a:r>
            <a:r>
              <a:rPr lang="cs-CZ" sz="1600" b="1" dirty="0" smtClean="0">
                <a:latin typeface="Bookman Old Style" panose="02050604050505020204" pitchFamily="18" charset="0"/>
              </a:rPr>
              <a:t>Zalitavska</a:t>
            </a:r>
            <a:r>
              <a:rPr lang="cs-CZ" sz="1600" dirty="0" smtClean="0">
                <a:latin typeface="Bookman Old Style" panose="02050604050505020204" pitchFamily="18" charset="0"/>
              </a:rPr>
              <a:t> (Uherska, </a:t>
            </a:r>
            <a:r>
              <a:rPr lang="cs-CZ" sz="1600" dirty="0" err="1" smtClean="0">
                <a:latin typeface="Bookman Old Style" panose="02050604050505020204" pitchFamily="18" charset="0"/>
              </a:rPr>
              <a:t>Magyarország</a:t>
            </a:r>
            <a:r>
              <a:rPr lang="cs-CZ" sz="1600" dirty="0" smtClean="0">
                <a:latin typeface="Bookman Old Style" panose="02050604050505020204" pitchFamily="18" charset="0"/>
              </a:rPr>
              <a:t>), označováno jako </a:t>
            </a:r>
            <a:r>
              <a:rPr lang="cs-CZ" sz="1600" b="1" dirty="0" smtClean="0">
                <a:latin typeface="Bookman Old Style" panose="02050604050505020204" pitchFamily="18" charset="0"/>
              </a:rPr>
              <a:t>Horní Uhry</a:t>
            </a:r>
          </a:p>
          <a:p>
            <a:endParaRPr lang="cs-CZ" sz="1600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Po celé 19. století zde probíhá intenzivní proces </a:t>
            </a:r>
            <a:r>
              <a:rPr lang="cs-CZ" sz="1600" b="1" dirty="0" smtClean="0">
                <a:latin typeface="Bookman Old Style" panose="02050604050505020204" pitchFamily="18" charset="0"/>
              </a:rPr>
              <a:t>maďarizace</a:t>
            </a:r>
            <a:r>
              <a:rPr lang="cs-CZ" sz="1600" dirty="0" smtClean="0">
                <a:latin typeface="Bookman Old Style" panose="02050604050505020204" pitchFamily="18" charset="0"/>
              </a:rPr>
              <a:t>, akceleruje po roce 1848 a následně po rakousko-uherském vyrovnání v roce 1867; slovenské elity proto inklinují k maďarskému prostředí – tzv. </a:t>
            </a:r>
            <a:r>
              <a:rPr lang="cs-CZ" sz="1600" b="1" dirty="0" smtClean="0">
                <a:latin typeface="Bookman Old Style" panose="02050604050505020204" pitchFamily="18" charset="0"/>
              </a:rPr>
              <a:t>maďaróni</a:t>
            </a: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Hospodářsky méně rozvinutá část </a:t>
            </a:r>
            <a:r>
              <a:rPr lang="cs-CZ" sz="1600" dirty="0">
                <a:latin typeface="Bookman Old Style" panose="02050604050505020204" pitchFamily="18" charset="0"/>
              </a:rPr>
              <a:t>Z</a:t>
            </a:r>
            <a:r>
              <a:rPr lang="cs-CZ" sz="1600" dirty="0" smtClean="0">
                <a:latin typeface="Bookman Old Style" panose="02050604050505020204" pitchFamily="18" charset="0"/>
              </a:rPr>
              <a:t>alitavska (hornatý terén) – tato skutečnost ovlivňuje i nemožnost výrazněji se prosadit v rámci uherské  politiky (volební právo a další aspekty)</a:t>
            </a:r>
            <a:r>
              <a:rPr lang="cs-CZ" sz="1600" dirty="0">
                <a:latin typeface="Bookman Old Style" panose="02050604050505020204" pitchFamily="18" charset="0"/>
              </a:rPr>
              <a:t/>
            </a:r>
            <a:br>
              <a:rPr lang="cs-CZ" sz="1600" dirty="0">
                <a:latin typeface="Bookman Old Style" panose="02050604050505020204" pitchFamily="18" charset="0"/>
              </a:rPr>
            </a:br>
            <a:endParaRPr lang="cs-CZ" sz="2200" dirty="0" smtClean="0">
              <a:latin typeface="Bookman Old Style" panose="02050604050505020204" pitchFamily="18" charset="0"/>
            </a:endParaRP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71" y="4611294"/>
            <a:ext cx="2735578" cy="20995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40" y="4455622"/>
            <a:ext cx="1297322" cy="22552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817" y="4611294"/>
            <a:ext cx="2575511" cy="19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" y="810985"/>
            <a:ext cx="8929816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 b="1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Times New Roman" panose="02020603050405020304" pitchFamily="18" charset="0"/>
              </a:rPr>
              <a:t>Správní a ústavní vývoj</a:t>
            </a:r>
            <a:r>
              <a:rPr kumimoji="0" lang="cs-CZ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Times New Roman" panose="02020603050405020304" pitchFamily="18" charset="0"/>
              </a:rPr>
              <a:t> Československa v letech 1945–1989 </a:t>
            </a:r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R="0" lvl="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R="0" lvl="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14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1500" dirty="0" smtClean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1" y="1583825"/>
            <a:ext cx="8322535" cy="525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" y="810985"/>
            <a:ext cx="8929816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600" b="1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Times New Roman" panose="02020603050405020304" pitchFamily="18" charset="0"/>
              </a:rPr>
              <a:t>Správní a ústavní vývoj</a:t>
            </a:r>
            <a:r>
              <a:rPr kumimoji="0" lang="cs-CZ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Times New Roman" panose="02020603050405020304" pitchFamily="18" charset="0"/>
              </a:rPr>
              <a:t> Československa v letech 1945–1989 </a:t>
            </a:r>
            <a:endParaRPr kumimoji="0" lang="cs-CZ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R="0" lvl="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R="0" lvl="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14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1500" dirty="0" smtClean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9" y="1958566"/>
            <a:ext cx="8266008" cy="45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91191" y="1016325"/>
            <a:ext cx="8744989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Bookman Old Style" panose="02050604050505020204" pitchFamily="18" charset="0"/>
              </a:rPr>
              <a:t>Zákon o </a:t>
            </a:r>
            <a:r>
              <a:rPr lang="cs-CZ" sz="2400" b="1" dirty="0">
                <a:latin typeface="Bookman Old Style" panose="02050604050505020204" pitchFamily="18" charset="0"/>
              </a:rPr>
              <a:t>Č</a:t>
            </a:r>
            <a:r>
              <a:rPr lang="cs-CZ" sz="2400" b="1" dirty="0" smtClean="0">
                <a:latin typeface="Bookman Old Style" panose="02050604050505020204" pitchFamily="18" charset="0"/>
              </a:rPr>
              <a:t>eskoslovenské federaci (1968)  </a:t>
            </a:r>
          </a:p>
          <a:p>
            <a:pPr algn="ctr"/>
            <a:endParaRPr lang="cs-CZ" sz="1600" b="1" dirty="0">
              <a:latin typeface="Bookman Old Style" panose="020506040505050202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 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důsledku událostí tzv. Pražského jara dochází v roce 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1968 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 široké diskusi o státoprávním uspořádání ČSSR. Na nutnost vyřešit otázku vztahů Čechů a Slováků se rovněž odvolával Akční program KSČ z 5. dubna 1968. </a:t>
            </a:r>
          </a:p>
          <a:p>
            <a:pPr marL="285750" lvl="0" indent="-285750">
              <a:buFontTx/>
              <a:buChar char="-"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Výsledkem se stalo vypracování osnovy ústavního zákona, který byl předložen parlamentu 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 říjnu 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1968 – tj. již po invazi vojsk Varšavské smlouvy do Československa v srpnu téhož roku. Zákon byl 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národním 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shromážděním schválen jako </a:t>
            </a:r>
            <a:r>
              <a:rPr lang="cs-CZ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zákon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č. 143/1968 Sb.: Ústavní zákon o </a:t>
            </a:r>
            <a:r>
              <a:rPr lang="cs-CZ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československé federaci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– 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tj. jako doplnění 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(novelizace) ústavy z roku 1960</a:t>
            </a:r>
          </a:p>
          <a:p>
            <a:pPr lvl="0"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Zákon vstoupil v platnost k </a:t>
            </a:r>
            <a:r>
              <a:rPr lang="cs-CZ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1. 1. 1969</a:t>
            </a:r>
          </a:p>
          <a:p>
            <a:pPr marL="285750" lvl="0" indent="-285750">
              <a:buFontTx/>
              <a:buChar char="-"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Vznik </a:t>
            </a:r>
            <a:r>
              <a:rPr lang="cs-CZ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České socialistické republiky (ČSR) 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 </a:t>
            </a:r>
            <a:r>
              <a:rPr lang="cs-CZ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Slovenské socialistické republiky (SSR) 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– v čele obou částí federace </a:t>
            </a:r>
            <a:r>
              <a:rPr lang="cs-CZ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republikové vlády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Dva zákonodárné sbory – </a:t>
            </a:r>
            <a:r>
              <a:rPr lang="cs-CZ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Česká národní rada (ČNR)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a </a:t>
            </a:r>
            <a:r>
              <a:rPr lang="cs-CZ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Slovenská národní rada (SNR)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V kompetenci republik také záležitosti </a:t>
            </a:r>
            <a:r>
              <a:rPr lang="cs-CZ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školství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Tx/>
              <a:buChar char="-"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Federální úroveň – </a:t>
            </a:r>
            <a:r>
              <a:rPr lang="cs-CZ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federální vláda 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 </a:t>
            </a:r>
            <a:r>
              <a:rPr lang="cs-CZ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Federální shromáždění ČSSR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Dvoukomorové – Sněmovna lidu (200 poslanců) a Sněmovna národů (150 poslanců – 75 z ČSR a 75 ze SSR) – klauzule, jež měla zamezit nebezpečí </a:t>
            </a:r>
            <a:r>
              <a:rPr lang="cs-CZ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majorizace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(přehlasování jednoho národa druhým)</a:t>
            </a:r>
          </a:p>
          <a:p>
            <a:pPr marL="342900" indent="-342900">
              <a:buFontTx/>
              <a:buChar char="-"/>
            </a:pPr>
            <a:endParaRPr lang="cs-CZ" sz="14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607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57940" y="1373772"/>
            <a:ext cx="874498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Bookman Old Style" panose="02050604050505020204" pitchFamily="18" charset="0"/>
              </a:rPr>
              <a:t>Zákon o </a:t>
            </a:r>
            <a:r>
              <a:rPr lang="cs-CZ" sz="2400" b="1" dirty="0">
                <a:latin typeface="Bookman Old Style" panose="02050604050505020204" pitchFamily="18" charset="0"/>
              </a:rPr>
              <a:t>Č</a:t>
            </a:r>
            <a:r>
              <a:rPr lang="cs-CZ" sz="2400" b="1" dirty="0" smtClean="0">
                <a:latin typeface="Bookman Old Style" panose="02050604050505020204" pitchFamily="18" charset="0"/>
              </a:rPr>
              <a:t>eskoslovenské federaci (1968)  </a:t>
            </a:r>
          </a:p>
          <a:p>
            <a:pPr algn="ctr"/>
            <a:endParaRPr lang="cs-CZ" sz="1600" b="1" dirty="0">
              <a:latin typeface="Bookman Old Style" panose="020506040505050202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ČSSR 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se na základě ústavního zákona č. 143/1968 Sb. transformovala z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unitárního státu 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na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stát federální</a:t>
            </a:r>
          </a:p>
          <a:p>
            <a:pPr marL="285750" lvl="0" indent="-285750">
              <a:buFontTx/>
              <a:buChar char="-"/>
              <a:defRPr/>
            </a:pPr>
            <a:endParaRPr lang="cs-CZ" sz="1600" b="1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 každodenní politické praxi nicméně i nadále zůstával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reálným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mocenským centrem ÚV KSČ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jehož rozhodnutí byla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závazná i pro ÚV KSS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v Bratislavě (ten ve vztahu ke Slovensku sehrával analogickou jako ÚV KSČ na úrovni celostátní)</a:t>
            </a:r>
          </a:p>
          <a:p>
            <a:pPr marL="285750" lvl="0" indent="-285750">
              <a:buFontTx/>
              <a:buChar char="-"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Za dané situace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faktické kompetence 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republikových vlád a národních rad (včetně vlády federální a FS) tudíž zůstávaly pouze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deklaratorní rovině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– federace byla i nadále řízena centrálně z ÚV KSČ.</a:t>
            </a:r>
          </a:p>
          <a:p>
            <a:pPr marL="285750" lvl="0" indent="-285750">
              <a:buFontTx/>
              <a:buChar char="-"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 přesto je možno vnímat v kontextu Slovenska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určité odlišnosti 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– zejména </a:t>
            </a:r>
            <a:r>
              <a:rPr lang="cs-CZ" sz="1600" i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mírnější průběh procesu tzv. normalizace po roce 1968 charakterizovaný liberálnějšími podmínkami</a:t>
            </a:r>
          </a:p>
          <a:p>
            <a:pPr marL="285750" lvl="0" indent="-285750">
              <a:buFontTx/>
              <a:buChar char="-"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Až do přelomu let 1989/1990 zůstávaly další otázky vzájemného soužití 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Č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echů a Slováků v jednom státě utlumeny (upozaděny) a o skutečném naplnění federace a jejím modelu se začíná diskutovat po listopadových událostech v roce 1989</a:t>
            </a:r>
            <a:endParaRPr lang="cs-CZ" sz="1400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097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" y="1329969"/>
            <a:ext cx="892981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Bookman Old Style" panose="02050604050505020204" pitchFamily="18" charset="0"/>
              </a:rPr>
              <a:t>Zákon o Československé federaci (1968)  </a:t>
            </a: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R="0" lvl="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R="0" lvl="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14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1500" dirty="0" smtClean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1" y="2149481"/>
            <a:ext cx="8999538" cy="47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57940" y="1373772"/>
            <a:ext cx="8744989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Bookman Old Style" panose="02050604050505020204" pitchFamily="18" charset="0"/>
              </a:rPr>
              <a:t>Česko-slovenské vztahy po roce 1989 </a:t>
            </a:r>
          </a:p>
          <a:p>
            <a:pPr algn="ctr"/>
            <a:endParaRPr lang="cs-CZ" sz="1600" b="1" dirty="0">
              <a:latin typeface="Bookman Old Style" panose="020506040505050202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Listopadové události v roce 1989 předznamenaly nejen zásadní změnu politického systému tehdejšího Československa, ale také otevřely cestu k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debatám o dalším uspořádání a směřování vzájemných česko-slovenských vztahů v rámci jednoho státního celku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Tx/>
              <a:buChar char="-"/>
              <a:defRPr/>
            </a:pPr>
            <a:endParaRPr lang="cs-CZ" sz="1600" b="1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 českých zemích se formuje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Občanské fórum (OF)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na 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lovensku vzniká obdobná politická platforma </a:t>
            </a:r>
            <a:r>
              <a:rPr lang="cs-CZ" sz="1600" b="1" dirty="0" err="1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Verejnost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proti </a:t>
            </a:r>
            <a:r>
              <a:rPr lang="cs-CZ" sz="1600" b="1" dirty="0" err="1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násiliu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(VPN)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</a:t>
            </a:r>
            <a:r>
              <a:rPr lang="cs-CZ" sz="1600" u="sng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Obě mají společný cíl – odstranění vedoucí úlohy KSČ a změnu politického systému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(svobodné volby, ekonomická transformace a další).</a:t>
            </a:r>
          </a:p>
          <a:p>
            <a:pPr marL="285750" lvl="0" indent="-285750">
              <a:buFontTx/>
              <a:buChar char="-"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27. listopadu 1989 vypuštěn z ústavy článek o vedoucí roli KSČ ve státě a společnosti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</a:t>
            </a:r>
            <a:r>
              <a:rPr lang="cs-CZ" sz="1600" u="sng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ÚV KSČ přestává hrát roli jediného a rozhodujícího mocenského centra ve státě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to se přesouvá směrem k exekutivě.</a:t>
            </a:r>
          </a:p>
          <a:p>
            <a:pPr marL="285750" lvl="0" indent="-285750">
              <a:buFontTx/>
              <a:buChar char="-"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Dne 10. 12. 1989 jmenována rezignujícím G. Husákem vláda v čele s Mariánem </a:t>
            </a:r>
            <a:r>
              <a:rPr lang="cs-CZ" sz="16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Č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alfou s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převahou nekomunistických ministrů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Tx/>
              <a:buChar char="-"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Problém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volby nového prezidenta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– dva kandidáti: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Václav Havel vs. Alexander Dubček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hlavní symbol Pražského jara 1968  </a:t>
            </a:r>
          </a:p>
          <a:p>
            <a:pPr marL="285750" lvl="0" indent="-285750">
              <a:buFontTx/>
              <a:buChar char="-"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437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" y="1329969"/>
            <a:ext cx="892981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Bookman Old Style" panose="02050604050505020204" pitchFamily="18" charset="0"/>
              </a:rPr>
              <a:t>Česko-slovenské vztahy po roce 1989 </a:t>
            </a:r>
          </a:p>
          <a:p>
            <a:pPr algn="ctr"/>
            <a:r>
              <a:rPr lang="cs-CZ" sz="2800" b="1" dirty="0" smtClean="0">
                <a:latin typeface="Bookman Old Style" panose="02050604050505020204" pitchFamily="18" charset="0"/>
              </a:rPr>
              <a:t>  </a:t>
            </a:r>
            <a:endParaRPr lang="cs-CZ" sz="2800" b="1" dirty="0">
              <a:latin typeface="Bookman Old Style" panose="020506040505050202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R="0" lvl="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R="0" lvl="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14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1500" dirty="0" smtClean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13" y="2106858"/>
            <a:ext cx="6096000" cy="9144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7" y="3490927"/>
            <a:ext cx="3454436" cy="26084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25" y="2094807"/>
            <a:ext cx="2311280" cy="279224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74" y="3849972"/>
            <a:ext cx="3444427" cy="227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57940" y="1373772"/>
            <a:ext cx="874498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Bookman Old Style" panose="02050604050505020204" pitchFamily="18" charset="0"/>
              </a:rPr>
              <a:t>Česko-slovenské vztahy po roce 1989 </a:t>
            </a:r>
          </a:p>
          <a:p>
            <a:pPr algn="ctr"/>
            <a:endParaRPr lang="cs-CZ" sz="1600" b="1" dirty="0">
              <a:latin typeface="Bookman Old Style" panose="020506040505050202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První vážný náznak komplikací česko-slovenských vztahů se objevil v souvislosti se změnou názvu státu v březnu 1990 – tzv.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pomlčková válka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V. Havel (víceméně svévolně bez předchozích konzultací) předložil Federálnímu shromáždění ČSSR návrh na vypuštění adjektiva „socialistická“. Následoval dlouhý spor o název nového státu – nakonec přijata „kompromisní“ varianta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Česká a Slovenská </a:t>
            </a:r>
            <a:r>
              <a:rPr lang="cs-CZ" sz="16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ederativní Republika (ČSFR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Tx/>
              <a:buChar char="-"/>
              <a:defRPr/>
            </a:pPr>
            <a:endParaRPr lang="cs-CZ" sz="1600" b="1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Volby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do FS a národních rad v červnu 1990 přesvědčivě ovládlo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OF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a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VPN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Oba subjekty (značně heterogenní) měly v programu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zachování společného státu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Tx/>
              <a:buChar char="-"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Na slovenské straně (zejména KDH Jána Čarnogurského, posléze Slovenská národní strana – SNS) se objevuje stále zřetelněji požadavek o budování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„autentické </a:t>
            </a:r>
            <a:r>
              <a:rPr lang="cs-CZ" sz="1600" b="1" dirty="0" err="1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federácie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“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endParaRPr lang="cs-CZ" sz="1600" b="1" dirty="0" smtClean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 roce 1991 dochází k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faktickému rozpadu OF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– ODS a OH – a také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VPN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– HZDS a další politické subjekty. Na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Slovensku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se od </a:t>
            </a:r>
            <a:r>
              <a:rPr lang="cs-CZ" sz="16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druhé poloviny roku 1991 stává dominantním subjektem HZDS</a:t>
            </a:r>
            <a:r>
              <a:rPr lang="cs-CZ" sz="16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v čele s Vladimírem Mečiarem, který byl od června 1990 do dubna 1991 předsedou slovenské vlády</a:t>
            </a:r>
            <a:endParaRPr lang="cs-CZ" sz="16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62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6" y="1479665"/>
            <a:ext cx="4720885" cy="265549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47" y="1479665"/>
            <a:ext cx="1980559" cy="265549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1" y="4190857"/>
            <a:ext cx="3532908" cy="26496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20" y="4617069"/>
            <a:ext cx="1732612" cy="208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57940" y="1215830"/>
            <a:ext cx="8744989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Bookman Old Style" panose="02050604050505020204" pitchFamily="18" charset="0"/>
              </a:rPr>
              <a:t>Česko-slovenské vztahy po roce 1989 </a:t>
            </a:r>
          </a:p>
          <a:p>
            <a:pPr algn="ctr"/>
            <a:r>
              <a:rPr lang="cs-CZ" sz="2400" b="1" dirty="0" smtClean="0">
                <a:latin typeface="Bookman Old Style" panose="02050604050505020204" pitchFamily="18" charset="0"/>
              </a:rPr>
              <a:t>a tzv. kompetenční zákon </a:t>
            </a:r>
          </a:p>
          <a:p>
            <a:pPr algn="ctr"/>
            <a:endParaRPr lang="cs-CZ" sz="1200" b="1" dirty="0">
              <a:latin typeface="Bookman Old Style" panose="020506040505050202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Po parlamentních volbách v červnu 1990 se stává aktuální otázka vypracování </a:t>
            </a: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nové československé ústavy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která by nahradila ústavu platnou (s novelizací z roku 1969) od roku 1960.</a:t>
            </a:r>
          </a:p>
          <a:p>
            <a:pPr marL="285750" lvl="0" indent="-285750">
              <a:buFontTx/>
              <a:buChar char="-"/>
              <a:defRPr/>
            </a:pPr>
            <a:endParaRPr lang="cs-CZ" sz="1500" b="1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Zásadním problém se v daném ohledu stává další uspořádání a fungování federace – tj. </a:t>
            </a: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otázka kompetencí jednotlivých republik ve vztahu k federálním orgánům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Od druhé poloviny roku 1990 probíhají mezi slovenskou a českou politickou reprezentací četná a poměrně komplikovaná jednání. </a:t>
            </a:r>
          </a:p>
          <a:p>
            <a:pPr marL="285750" lvl="0" indent="-285750">
              <a:buFontTx/>
              <a:buChar char="-"/>
              <a:defRPr/>
            </a:pPr>
            <a:endParaRPr lang="cs-CZ" sz="15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Jednání nakonec vyústila v přijetí novely zákona o československé federaci (z roku 1969) dne 12. prosince 1990 s platností od 1. ledna 1991 – označovaný též jako </a:t>
            </a:r>
            <a:r>
              <a:rPr lang="cs-CZ" sz="1500" b="1" u="sng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kompetenční zákon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Vymezuje kompetence a roli federace a obou republik, které ji tvoří.</a:t>
            </a:r>
          </a:p>
          <a:p>
            <a:pPr marL="285750" lvl="0" indent="-285750">
              <a:buFontTx/>
              <a:buChar char="-"/>
              <a:defRPr/>
            </a:pPr>
            <a:endParaRPr lang="cs-CZ" sz="15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Situace v česko-slovenským vztazích se tímto přechodně uklidnila, nicméně v roce 1991, právě </a:t>
            </a: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 důsledku rozkladu OF a VPN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dochází opětovně k dalším diskusím a jednáním (</a:t>
            </a:r>
            <a:r>
              <a:rPr lang="cs-CZ" sz="1500" b="1" dirty="0" err="1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Milovy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</a:t>
            </a: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Častá </a:t>
            </a:r>
            <a:r>
              <a:rPr lang="cs-CZ" sz="1500" b="1" dirty="0" err="1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Papiernička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) ze</a:t>
            </a: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slovenské strany se objevují </a:t>
            </a:r>
            <a:r>
              <a:rPr lang="cs-CZ" sz="1500" b="1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nové požadavky 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– např.  </a:t>
            </a:r>
            <a:r>
              <a:rPr lang="cs-CZ" sz="15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mezinárodně právní 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subjektivita Slovenska, </a:t>
            </a:r>
            <a:r>
              <a:rPr lang="cs-CZ" sz="15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vlastní národní 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banka, </a:t>
            </a:r>
            <a:r>
              <a:rPr lang="cs-CZ" sz="1500" dirty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vlastní 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armáda, diskutována otázka republikových ústav a jejich vztahu k ústavě federální. Jednání na jaro roku 1992 končí ve „slepé uličce“ s tím, že se dále bude pokračovat po červnových parlamentních volbách</a:t>
            </a:r>
            <a:endParaRPr lang="cs-CZ" sz="15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469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87703" y="1174267"/>
            <a:ext cx="83449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Bookman Old Style" panose="02050604050505020204" pitchFamily="18" charset="0"/>
              </a:rPr>
              <a:t>České země před rokem 1918</a:t>
            </a:r>
            <a:endParaRPr lang="cs-CZ" sz="32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2400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>
                <a:latin typeface="Bookman Old Style" panose="02050604050505020204" pitchFamily="18" charset="0"/>
              </a:rPr>
              <a:t>S</a:t>
            </a:r>
            <a:r>
              <a:rPr lang="cs-CZ" sz="1600" dirty="0" smtClean="0">
                <a:latin typeface="Bookman Old Style" panose="02050604050505020204" pitchFamily="18" charset="0"/>
              </a:rPr>
              <a:t>oučást </a:t>
            </a:r>
            <a:r>
              <a:rPr lang="cs-CZ" sz="1600" b="1" dirty="0" smtClean="0">
                <a:latin typeface="Bookman Old Style" panose="02050604050505020204" pitchFamily="18" charset="0"/>
              </a:rPr>
              <a:t>Předlitavska</a:t>
            </a:r>
            <a:r>
              <a:rPr lang="cs-CZ" sz="1600" dirty="0" smtClean="0">
                <a:latin typeface="Bookman Old Style" panose="02050604050505020204" pitchFamily="18" charset="0"/>
              </a:rPr>
              <a:t> – důraz na zemský princip: </a:t>
            </a:r>
            <a:r>
              <a:rPr lang="cs-CZ" sz="1600" b="1" dirty="0" smtClean="0">
                <a:latin typeface="Bookman Old Style" panose="02050604050505020204" pitchFamily="18" charset="0"/>
              </a:rPr>
              <a:t>Čechy, Morava a Slezsko</a:t>
            </a:r>
          </a:p>
          <a:p>
            <a:endParaRPr lang="cs-CZ" sz="1600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Od přelomu 18. a 19. století probíhá proces </a:t>
            </a:r>
            <a:r>
              <a:rPr lang="cs-CZ" sz="1600" b="1" dirty="0" smtClean="0">
                <a:latin typeface="Bookman Old Style" panose="02050604050505020204" pitchFamily="18" charset="0"/>
              </a:rPr>
              <a:t>národního obrození </a:t>
            </a:r>
            <a:r>
              <a:rPr lang="cs-CZ" sz="1600" dirty="0" smtClean="0">
                <a:latin typeface="Bookman Old Style" panose="02050604050505020204" pitchFamily="18" charset="0"/>
              </a:rPr>
              <a:t>spolu s </a:t>
            </a:r>
            <a:r>
              <a:rPr lang="cs-CZ" sz="1600" b="1" dirty="0" smtClean="0">
                <a:latin typeface="Bookman Old Style" panose="02050604050505020204" pitchFamily="18" charset="0"/>
              </a:rPr>
              <a:t>formováním národního vědomí </a:t>
            </a:r>
            <a:r>
              <a:rPr lang="cs-CZ" sz="1600" dirty="0" smtClean="0">
                <a:latin typeface="Bookman Old Style" panose="02050604050505020204" pitchFamily="18" charset="0"/>
              </a:rPr>
              <a:t>dovršený v roce </a:t>
            </a:r>
            <a:r>
              <a:rPr lang="cs-CZ" sz="1600" b="1" dirty="0" smtClean="0">
                <a:latin typeface="Bookman Old Style" panose="02050604050505020204" pitchFamily="18" charset="0"/>
              </a:rPr>
              <a:t>1848</a:t>
            </a:r>
            <a:r>
              <a:rPr lang="cs-CZ" sz="1600" dirty="0" smtClean="0">
                <a:latin typeface="Bookman Old Style" panose="02050604050505020204" pitchFamily="18" charset="0"/>
              </a:rPr>
              <a:t>. Etablování </a:t>
            </a:r>
            <a:r>
              <a:rPr lang="cs-CZ" sz="1600" b="1" dirty="0" smtClean="0">
                <a:latin typeface="Bookman Old Style" panose="02050604050505020204" pitchFamily="18" charset="0"/>
              </a:rPr>
              <a:t>politických</a:t>
            </a:r>
            <a:r>
              <a:rPr lang="cs-CZ" sz="1600" dirty="0" smtClean="0">
                <a:latin typeface="Bookman Old Style" panose="02050604050505020204" pitchFamily="18" charset="0"/>
              </a:rPr>
              <a:t> a </a:t>
            </a:r>
            <a:r>
              <a:rPr lang="cs-CZ" sz="1600" b="1" dirty="0" smtClean="0">
                <a:latin typeface="Bookman Old Style" panose="02050604050505020204" pitchFamily="18" charset="0"/>
              </a:rPr>
              <a:t>hospodářských elit</a:t>
            </a:r>
            <a:r>
              <a:rPr lang="cs-CZ" sz="1600" dirty="0" smtClean="0">
                <a:latin typeface="Bookman Old Style" panose="02050604050505020204" pitchFamily="18" charset="0"/>
              </a:rPr>
              <a:t>, po roce 1860 rozmach </a:t>
            </a:r>
            <a:r>
              <a:rPr lang="cs-CZ" sz="1600" b="1" dirty="0" smtClean="0">
                <a:latin typeface="Bookman Old Style" panose="02050604050505020204" pitchFamily="18" charset="0"/>
              </a:rPr>
              <a:t>spolkového života</a:t>
            </a:r>
            <a:r>
              <a:rPr lang="cs-CZ" sz="1600" dirty="0" smtClean="0">
                <a:latin typeface="Bookman Old Style" panose="02050604050505020204" pitchFamily="18" charset="0"/>
              </a:rPr>
              <a:t>, školství, vědy, umění. </a:t>
            </a:r>
            <a:r>
              <a:rPr lang="cs-CZ" sz="1600" b="1" dirty="0" smtClean="0">
                <a:latin typeface="Bookman Old Style" panose="02050604050505020204" pitchFamily="18" charset="0"/>
              </a:rPr>
              <a:t>Čeština</a:t>
            </a:r>
            <a:r>
              <a:rPr lang="cs-CZ" sz="1600" dirty="0" smtClean="0">
                <a:latin typeface="Bookman Old Style" panose="02050604050505020204" pitchFamily="18" charset="0"/>
              </a:rPr>
              <a:t> vedle němčiny používána jako </a:t>
            </a:r>
            <a:r>
              <a:rPr lang="cs-CZ" sz="1600" b="1" dirty="0" smtClean="0">
                <a:latin typeface="Bookman Old Style" panose="02050604050505020204" pitchFamily="18" charset="0"/>
              </a:rPr>
              <a:t>úřední jazyk</a:t>
            </a:r>
            <a:r>
              <a:rPr lang="cs-CZ" sz="1600" dirty="0" smtClean="0">
                <a:latin typeface="Bookman Old Style" panose="02050604050505020204" pitchFamily="18" charset="0"/>
              </a:rPr>
              <a:t>.</a:t>
            </a:r>
          </a:p>
          <a:p>
            <a:endParaRPr lang="cs-CZ" sz="1600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b="1" dirty="0" smtClean="0">
                <a:latin typeface="Bookman Old Style" panose="02050604050505020204" pitchFamily="18" charset="0"/>
              </a:rPr>
              <a:t>Hospodářsky nejrozvinutější část Předlitavska</a:t>
            </a:r>
            <a:r>
              <a:rPr lang="cs-CZ" sz="1600" dirty="0" smtClean="0">
                <a:latin typeface="Bookman Old Style" panose="02050604050505020204" pitchFamily="18" charset="0"/>
              </a:rPr>
              <a:t> (i celé monarchie) – soustředění cca 60 %průmyslových kapacit</a:t>
            </a:r>
            <a:endParaRPr lang="cs-CZ" sz="2200" dirty="0" smtClean="0">
              <a:latin typeface="Bookman Old Style" panose="02050604050505020204" pitchFamily="18" charset="0"/>
            </a:endParaRP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5" y="4734249"/>
            <a:ext cx="2374636" cy="185055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23" y="4734249"/>
            <a:ext cx="2533650" cy="18002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07" y="4818885"/>
            <a:ext cx="2103120" cy="15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57940" y="1215830"/>
            <a:ext cx="8744989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Bookman Old Style" panose="02050604050505020204" pitchFamily="18" charset="0"/>
              </a:rPr>
              <a:t>Parlamentní volby v červnu 1992 </a:t>
            </a:r>
          </a:p>
          <a:p>
            <a:pPr algn="ctr"/>
            <a:r>
              <a:rPr lang="cs-CZ" sz="2400" b="1" dirty="0" smtClean="0">
                <a:latin typeface="Bookman Old Style" panose="02050604050505020204" pitchFamily="18" charset="0"/>
              </a:rPr>
              <a:t>a jednání mezi ODS a HZDS</a:t>
            </a:r>
          </a:p>
          <a:p>
            <a:pPr algn="ctr"/>
            <a:endParaRPr lang="cs-CZ" sz="1200" b="1" dirty="0">
              <a:latin typeface="Bookman Old Style" panose="020506040505050202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Parlamentní volby v červnu 1992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– na rozdíl o voleb v roce 1990 – mají odlišný výsledek v českých zemích a na Slovensku. V českých zemích dominuje </a:t>
            </a: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pravicová ODS 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 na Slovensku </a:t>
            </a: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středolevé HZDS 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 akcentem na národní program</a:t>
            </a:r>
          </a:p>
          <a:p>
            <a:pPr marL="285750" lvl="0" indent="-285750">
              <a:buFontTx/>
              <a:buChar char="-"/>
              <a:defRPr/>
            </a:pPr>
            <a:endParaRPr lang="cs-CZ" sz="1500" b="1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Výsledek voleb ukázal, že bude velmi komplikované (až nemožné) sestavit funkční federální vládu opírající se o většinu ve FS. </a:t>
            </a:r>
          </a:p>
          <a:p>
            <a:pPr marL="285750" lvl="0" indent="-285750">
              <a:buFontTx/>
              <a:buChar char="-"/>
              <a:defRPr/>
            </a:pPr>
            <a:endParaRPr lang="cs-CZ" sz="15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Jednání mezi ODS a HZDS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zahájena v brněnské vile </a:t>
            </a:r>
            <a:r>
              <a:rPr lang="cs-CZ" sz="1500" dirty="0" err="1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Tugendhat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8. června 1992. Potvrdila se </a:t>
            </a: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nekompatibilita programů ODS a HZDS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jednání následně pokračovala </a:t>
            </a:r>
            <a:b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 Praze 11. a 17. června a </a:t>
            </a: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19. června v Bratislavě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Právě zde de facto došlo k </a:t>
            </a: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„dohodě“ </a:t>
            </a:r>
            <a:b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 rozdělení ČSFR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– nepřímo oznámeno na tiskové konferenci V. Klause a V. Mečiara </a:t>
            </a:r>
            <a:b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20. června 1992 o půl druhé ráno.</a:t>
            </a:r>
          </a:p>
          <a:p>
            <a:pPr marL="285750" lvl="0" indent="-285750">
              <a:buFontTx/>
              <a:buChar char="-"/>
              <a:defRPr/>
            </a:pPr>
            <a:endParaRPr lang="cs-CZ" sz="15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Otázka „dočasné“ federální vlády – dohodnuta parita ministrů ODS a HZDS. Dne </a:t>
            </a:r>
            <a:b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17. června 1992 vyhlásila SNS jednostranně Deklaraci svrchovanosti </a:t>
            </a:r>
            <a:r>
              <a:rPr lang="cs-CZ" sz="1500" b="1" dirty="0" err="1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Slovenskej</a:t>
            </a: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republiky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následně (20. července) odstupuje s funkce prezidenta ČSFR V. Havel</a:t>
            </a:r>
          </a:p>
          <a:p>
            <a:pPr marL="285750" indent="-285750">
              <a:buFontTx/>
              <a:buChar char="-"/>
              <a:defRPr/>
            </a:pPr>
            <a:endParaRPr lang="cs-CZ" sz="15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Dne 28. srpna 1992 se uskutečnilo jednání V. Klause a V. Mečiara – opět v brněnské vile </a:t>
            </a:r>
            <a:r>
              <a:rPr lang="cs-CZ" sz="1500" dirty="0" err="1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Tugebhdhat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Po jeho skončení byl oznámen </a:t>
            </a:r>
            <a:r>
              <a:rPr lang="cs-CZ" sz="1500" b="1" u="sng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termín zániku společného státu k 31. 12. 1992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endParaRPr lang="cs-CZ" sz="1500" b="1" u="sng" dirty="0" smtClean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cs-CZ" sz="15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cs-CZ" sz="15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20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71" y="4453507"/>
            <a:ext cx="3709245" cy="208870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3" y="1247183"/>
            <a:ext cx="5048250" cy="2667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8" y="4369621"/>
            <a:ext cx="4125898" cy="23077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464" y="1443213"/>
            <a:ext cx="2815352" cy="21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69" y="4710315"/>
            <a:ext cx="3370393" cy="213022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57940" y="1215830"/>
            <a:ext cx="8744989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Bookman Old Style" panose="02050604050505020204" pitchFamily="18" charset="0"/>
              </a:rPr>
              <a:t>Cesta k rozdělení</a:t>
            </a:r>
          </a:p>
          <a:p>
            <a:pPr algn="ctr"/>
            <a:endParaRPr lang="cs-CZ" sz="1200" b="1" dirty="0">
              <a:latin typeface="Bookman Old Style" panose="020506040505050202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 průběhu podzimu 1992 probíhala jednání dotýkající se </a:t>
            </a: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dělení majetku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společného státu – </a:t>
            </a: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dohoda 2 : 1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diskutovány otázky diplomatického zastoupení, státních symbolů, dluhů federace, státního občanství, pohraničního styku, infrastruktury a další.</a:t>
            </a:r>
          </a:p>
          <a:p>
            <a:pPr marL="285750" lvl="0" indent="-285750">
              <a:buFontTx/>
              <a:buChar char="-"/>
              <a:defRPr/>
            </a:pPr>
            <a:endParaRPr lang="cs-CZ" sz="1500" b="1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Dne </a:t>
            </a: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24. listopadu 1992 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schválilo Federální shromáždění ČSFR předjednaný </a:t>
            </a: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Ústavní zákon o zániku ČSFR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 Před hlasováním probíhala velmi živá a emotivní diskuse (požadavek referenda, otázka mandátů poslanců FS, legitimnost jednání ODS a HZDS…)</a:t>
            </a:r>
          </a:p>
          <a:p>
            <a:pPr marL="285750" lvl="0" indent="-285750">
              <a:buFontTx/>
              <a:buChar char="-"/>
              <a:defRPr/>
            </a:pPr>
            <a:endParaRPr lang="cs-CZ" sz="15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  <a:defRPr/>
            </a:pP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Zároveň probíhaly práce na ústavách ČR a SR – ústava budoucí Slovenské republiky přijata SNR již 1. září 1992. </a:t>
            </a: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Ústavu 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budoucí</a:t>
            </a: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České republiky 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schválila ČNR dne </a:t>
            </a:r>
            <a:r>
              <a:rPr lang="cs-CZ" sz="1500" b="1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16. prosince 1992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s platností od 1. ledna 1993.</a:t>
            </a:r>
          </a:p>
          <a:p>
            <a:pPr marL="285750" lvl="0" indent="-285750">
              <a:buFontTx/>
              <a:buChar char="-"/>
              <a:defRPr/>
            </a:pPr>
            <a:endParaRPr lang="cs-CZ" sz="15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 půlnoci 31. 12. 1992 zaniká na základě dohody ČSFR a na mapě světa se objevují dva nové suverénní státy – </a:t>
            </a:r>
            <a:r>
              <a:rPr lang="cs-CZ" sz="1500" b="1" u="sng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Česká republika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a </a:t>
            </a:r>
            <a:r>
              <a:rPr lang="cs-CZ" sz="1500" b="1" u="sng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Slovenská republika</a:t>
            </a:r>
            <a:r>
              <a:rPr lang="cs-CZ" sz="1500" dirty="0" smtClean="0">
                <a:solidFill>
                  <a:prstClr val="black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endParaRPr lang="cs-CZ" sz="1500" b="1" u="sng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cs-CZ" sz="1500" dirty="0">
              <a:solidFill>
                <a:prstClr val="black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1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7" y="5051570"/>
            <a:ext cx="27598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87703" y="1174267"/>
            <a:ext cx="83449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romanUcPeriod"/>
            </a:pPr>
            <a:r>
              <a:rPr lang="cs-CZ" sz="2400" b="1" dirty="0" smtClean="0">
                <a:latin typeface="Bookman Old Style" panose="02050604050505020204" pitchFamily="18" charset="0"/>
              </a:rPr>
              <a:t>světová válka – Clevelandská a Pittsburská dohoda </a:t>
            </a:r>
          </a:p>
          <a:p>
            <a:pPr algn="ctr"/>
            <a:endParaRPr lang="cs-CZ" sz="16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b="1" dirty="0" smtClean="0">
                <a:latin typeface="Bookman Old Style" panose="02050604050505020204" pitchFamily="18" charset="0"/>
              </a:rPr>
              <a:t>Clevelandská dohoda – </a:t>
            </a:r>
            <a:r>
              <a:rPr lang="cs-CZ" sz="1600" dirty="0" smtClean="0">
                <a:latin typeface="Bookman Old Style" panose="02050604050505020204" pitchFamily="18" charset="0"/>
              </a:rPr>
              <a:t>podepsána zástupci Čechů a Slováků </a:t>
            </a:r>
            <a:r>
              <a:rPr lang="cs-CZ" sz="1600" i="1" dirty="0" smtClean="0">
                <a:latin typeface="Bookman Old Style" panose="02050604050505020204" pitchFamily="18" charset="0"/>
              </a:rPr>
              <a:t>22. října 1915</a:t>
            </a:r>
            <a:r>
              <a:rPr lang="cs-CZ" sz="1600" dirty="0" smtClean="0">
                <a:latin typeface="Bookman Old Style" panose="02050604050505020204" pitchFamily="18" charset="0"/>
              </a:rPr>
              <a:t>, deklarován společný boj za sebeurčení a možnost ustavení budoucího česko-slovenského státu</a:t>
            </a:r>
          </a:p>
          <a:p>
            <a:endParaRPr lang="cs-CZ" sz="16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b="1" dirty="0" smtClean="0">
                <a:latin typeface="Bookman Old Style" panose="02050604050505020204" pitchFamily="18" charset="0"/>
              </a:rPr>
              <a:t>Pittsburská dohoda – </a:t>
            </a:r>
            <a:r>
              <a:rPr lang="cs-CZ" sz="1600" dirty="0" smtClean="0">
                <a:latin typeface="Bookman Old Style" panose="02050604050505020204" pitchFamily="18" charset="0"/>
              </a:rPr>
              <a:t>signována </a:t>
            </a:r>
            <a:r>
              <a:rPr lang="cs-CZ" sz="1600" i="1" dirty="0" smtClean="0">
                <a:latin typeface="Bookman Old Style" panose="02050604050505020204" pitchFamily="18" charset="0"/>
              </a:rPr>
              <a:t>30. května 1918</a:t>
            </a:r>
            <a:r>
              <a:rPr lang="cs-CZ" sz="1600" dirty="0" smtClean="0">
                <a:latin typeface="Bookman Old Style" panose="02050604050505020204" pitchFamily="18" charset="0"/>
              </a:rPr>
              <a:t> zástupci Slovenské ligy v Americe a českých exilových sdružení v čele s T. G. Masarykem</a:t>
            </a:r>
            <a:endParaRPr lang="cs-CZ" sz="1600" b="1" dirty="0" smtClean="0">
              <a:latin typeface="Bookman Old Style" panose="02050604050505020204" pitchFamily="18" charset="0"/>
            </a:endParaRPr>
          </a:p>
          <a:p>
            <a:endParaRPr lang="cs-CZ" sz="16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Deklarováno spojení Čechů a Slováků do </a:t>
            </a:r>
            <a:r>
              <a:rPr lang="cs-CZ" sz="1600" b="1" dirty="0" smtClean="0">
                <a:latin typeface="Bookman Old Style" panose="02050604050505020204" pitchFamily="18" charset="0"/>
              </a:rPr>
              <a:t>jednoho unitárního státu </a:t>
            </a:r>
            <a:r>
              <a:rPr lang="cs-CZ" sz="1600" dirty="0" smtClean="0">
                <a:latin typeface="Bookman Old Style" panose="02050604050505020204" pitchFamily="18" charset="0"/>
              </a:rPr>
              <a:t>s autonomním (samosprávným) postavením Slovenska (slovenština jako úřední a vyučovací jazyk) </a:t>
            </a:r>
            <a:endParaRPr lang="cs-CZ" sz="2200" dirty="0" smtClean="0">
              <a:latin typeface="Bookman Old Style" panose="02050604050505020204" pitchFamily="18" charset="0"/>
            </a:endParaRP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34" y="4441266"/>
            <a:ext cx="1682652" cy="23410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20" y="4650086"/>
            <a:ext cx="2710014" cy="203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609154" y="1247081"/>
            <a:ext cx="7968344" cy="540155"/>
          </a:xfrm>
          <a:prstGeom prst="rect">
            <a:avLst/>
          </a:prstGeom>
        </p:spPr>
        <p:txBody>
          <a:bodyPr vert="horz" lIns="0" tIns="0" rIns="0" bIns="0" rtlCol="0" anchor="t">
            <a:normAutofit fontScale="70000" lnSpcReduction="20000"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cs-CZ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cs-CZ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cs-CZ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28. říjen 1918 – vznik samostatného </a:t>
            </a:r>
            <a:r>
              <a:rPr lang="cs-CZ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Č</a:t>
            </a:r>
            <a:r>
              <a:rPr lang="cs-CZ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eskoslovenska</a:t>
            </a:r>
            <a:endParaRPr lang="cs-CZ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Nadpis 9"/>
          <p:cNvSpPr>
            <a:spLocks noGrp="1"/>
          </p:cNvSpPr>
          <p:nvPr>
            <p:ph type="ctrTitle"/>
          </p:nvPr>
        </p:nvSpPr>
        <p:spPr>
          <a:xfrm rot="10800000" flipV="1">
            <a:off x="3965171" y="2038350"/>
            <a:ext cx="1903615" cy="2857500"/>
          </a:xfrm>
        </p:spPr>
        <p:txBody>
          <a:bodyPr>
            <a:norm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„Muži 28. října“</a:t>
            </a:r>
            <a:br>
              <a:rPr lang="cs-CZ" sz="1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cs-CZ" sz="14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</a:t>
            </a: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Alois Rašín</a:t>
            </a:r>
            <a:b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František Soukup</a:t>
            </a:r>
            <a:b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Jiří Stříbrný</a:t>
            </a:r>
            <a:b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Antonín Švehla</a:t>
            </a:r>
            <a:b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</a:t>
            </a:r>
            <a:r>
              <a:rPr lang="cs-CZ" sz="1400" b="0" dirty="0" err="1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Vavro</a:t>
            </a: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Šrobár</a:t>
            </a:r>
            <a:endParaRPr lang="cs-CZ" sz="1400" b="0" dirty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7" y="1913010"/>
            <a:ext cx="3522979" cy="2595172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46412" y="4633955"/>
            <a:ext cx="8764831" cy="207441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>
              <a:buFontTx/>
              <a:buChar char="-"/>
            </a:pPr>
            <a:r>
              <a:rPr lang="cs-CZ" sz="16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Slovensko se po 28. říjnu 1918 skutečně stalo součástí nového státu – </a:t>
            </a:r>
            <a:r>
              <a:rPr lang="cs-CZ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Martinská deklarace z 30. října 1918</a:t>
            </a:r>
            <a:r>
              <a:rPr lang="cs-CZ" sz="16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– nicméně zdejší situace byla velice </a:t>
            </a:r>
            <a:r>
              <a:rPr lang="cs-CZ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komplikovaná</a:t>
            </a:r>
            <a:r>
              <a:rPr lang="cs-CZ" sz="16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– vojenský konflikt s Maďarskou republikou rad – takže ke konsolidaci poměrů dochází až v průběhu roku 1920.</a:t>
            </a:r>
          </a:p>
          <a:p>
            <a:pPr marL="285750" indent="-285750">
              <a:buFontTx/>
              <a:buChar char="-"/>
            </a:pPr>
            <a:endParaRPr lang="cs-CZ" sz="1600" b="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16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Otázka </a:t>
            </a:r>
            <a:r>
              <a:rPr lang="cs-CZ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Podkarpatské Rusi </a:t>
            </a:r>
            <a:r>
              <a:rPr lang="cs-CZ" sz="16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– zástupci Rusínů v USA (A. </a:t>
            </a:r>
            <a:r>
              <a:rPr lang="cs-CZ" sz="1600" b="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Beskid</a:t>
            </a:r>
            <a:r>
              <a:rPr lang="cs-CZ" sz="16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a H. </a:t>
            </a:r>
            <a:r>
              <a:rPr lang="cs-CZ" sz="1600" b="0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Žatkovič</a:t>
            </a:r>
            <a:r>
              <a:rPr lang="cs-CZ" sz="16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) deklarovali na přelomu let 1918/1919 vůli připojit se k nově etablujícímu se československému státu (potvrzeno tzv. Versailleskou mírovou konferencí – mírová dohoda s Maďarskem v Trianonu)</a:t>
            </a:r>
            <a:endParaRPr lang="cs-CZ" sz="1600" b="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33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87703" y="1174267"/>
            <a:ext cx="83449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Bookman Old Style" panose="02050604050505020204" pitchFamily="18" charset="0"/>
              </a:rPr>
              <a:t>Československo let 1918–1938 a pozice Slovenska</a:t>
            </a:r>
          </a:p>
          <a:p>
            <a:pPr algn="ctr"/>
            <a:endParaRPr lang="cs-CZ" sz="16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b="1" dirty="0" smtClean="0">
                <a:latin typeface="Bookman Old Style" panose="02050604050505020204" pitchFamily="18" charset="0"/>
              </a:rPr>
              <a:t>Československo </a:t>
            </a:r>
            <a:r>
              <a:rPr lang="cs-CZ" sz="1600" dirty="0" smtClean="0">
                <a:latin typeface="Bookman Old Style" panose="02050604050505020204" pitchFamily="18" charset="0"/>
              </a:rPr>
              <a:t>po roce 1918 budováno de facto jako unitární stát</a:t>
            </a:r>
          </a:p>
          <a:p>
            <a:endParaRPr lang="cs-CZ" sz="16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Autonomie Slovenska byla </a:t>
            </a:r>
            <a:r>
              <a:rPr lang="cs-CZ" sz="1600" b="1" dirty="0" smtClean="0">
                <a:latin typeface="Bookman Old Style" panose="02050604050505020204" pitchFamily="18" charset="0"/>
              </a:rPr>
              <a:t>minimální</a:t>
            </a:r>
            <a:r>
              <a:rPr lang="cs-CZ" sz="1600" dirty="0" smtClean="0">
                <a:latin typeface="Bookman Old Style" panose="02050604050505020204" pitchFamily="18" charset="0"/>
              </a:rPr>
              <a:t>, projevovala se zejména v oblasti jazykové a v oblasti školství. Rovněž existence slovenských politických stran, </a:t>
            </a:r>
            <a:r>
              <a:rPr lang="cs-CZ" sz="1600" b="1" dirty="0" smtClean="0">
                <a:latin typeface="Bookman Old Style" panose="02050604050505020204" pitchFamily="18" charset="0"/>
              </a:rPr>
              <a:t>Slovenská </a:t>
            </a:r>
            <a:r>
              <a:rPr lang="cs-CZ" sz="1600" b="1" dirty="0" err="1" smtClean="0">
                <a:latin typeface="Bookman Old Style" panose="02050604050505020204" pitchFamily="18" charset="0"/>
              </a:rPr>
              <a:t>ľudová</a:t>
            </a:r>
            <a:r>
              <a:rPr lang="cs-CZ" sz="1600" b="1" dirty="0" smtClean="0">
                <a:latin typeface="Bookman Old Style" panose="02050604050505020204" pitchFamily="18" charset="0"/>
              </a:rPr>
              <a:t> strana </a:t>
            </a:r>
            <a:r>
              <a:rPr lang="cs-CZ" sz="1600" dirty="0" smtClean="0">
                <a:latin typeface="Bookman Old Style" panose="02050604050505020204" pitchFamily="18" charset="0"/>
              </a:rPr>
              <a:t>v letech 1926–1929 součást tzv. panské (kongruové) koalice v čele s A. Švehlou</a:t>
            </a:r>
          </a:p>
          <a:p>
            <a:endParaRPr lang="cs-CZ" sz="16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Z „politických“ důvodů je od počátku 20. let 20. století zjevná snaha prosadit koncepci tzv. jednotného </a:t>
            </a:r>
            <a:r>
              <a:rPr lang="cs-CZ" sz="1600" b="1" u="sng" dirty="0" smtClean="0">
                <a:latin typeface="Bookman Old Style" panose="02050604050505020204" pitchFamily="18" charset="0"/>
              </a:rPr>
              <a:t>československého národa</a:t>
            </a:r>
            <a:r>
              <a:rPr lang="cs-CZ" sz="1600" dirty="0" smtClean="0">
                <a:latin typeface="Bookman Old Style" panose="02050604050505020204" pitchFamily="18" charset="0"/>
              </a:rPr>
              <a:t>. Zásadní roli v daném ohledu sehrál vztah k </a:t>
            </a:r>
            <a:r>
              <a:rPr lang="cs-CZ" sz="1600" b="1" dirty="0" smtClean="0">
                <a:latin typeface="Bookman Old Style" panose="02050604050505020204" pitchFamily="18" charset="0"/>
              </a:rPr>
              <a:t>čs. Němcům </a:t>
            </a:r>
            <a:r>
              <a:rPr lang="cs-CZ" sz="1600" dirty="0" smtClean="0">
                <a:latin typeface="Bookman Old Style" panose="02050604050505020204" pitchFamily="18" charset="0"/>
              </a:rPr>
              <a:t>a Německu. Odsouvána rovněž otázka širší slovenské autonomie v obavě z následného identického požadavku ze strany Němců.</a:t>
            </a: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V rámci nově konstituovaného státu budována </a:t>
            </a:r>
            <a:r>
              <a:rPr lang="cs-CZ" sz="1600" b="1" dirty="0" smtClean="0">
                <a:latin typeface="Bookman Old Style" panose="02050604050505020204" pitchFamily="18" charset="0"/>
              </a:rPr>
              <a:t>infrastruktura západ – východ </a:t>
            </a:r>
            <a:r>
              <a:rPr lang="cs-CZ" sz="1600" dirty="0" smtClean="0">
                <a:latin typeface="Bookman Old Style" panose="02050604050505020204" pitchFamily="18" charset="0"/>
              </a:rPr>
              <a:t>(železnice, plány rychlostní silnice – tzv. Baťova dálnice), investice do rozvoje slovenského hospodářství, </a:t>
            </a:r>
            <a:r>
              <a:rPr lang="cs-CZ" sz="1600" b="1" dirty="0" smtClean="0">
                <a:latin typeface="Bookman Old Style" panose="02050604050505020204" pitchFamily="18" charset="0"/>
              </a:rPr>
              <a:t>podpora slovenského školství</a:t>
            </a:r>
            <a:r>
              <a:rPr lang="cs-CZ" sz="1600" dirty="0" smtClean="0">
                <a:latin typeface="Bookman Old Style" panose="02050604050505020204" pitchFamily="18" charset="0"/>
              </a:rPr>
              <a:t> (včetně univerzitního – Univerzita Komenského v Bratislavě) a kultury. </a:t>
            </a:r>
            <a:endParaRPr lang="cs-CZ" sz="2200" dirty="0" smtClean="0">
              <a:latin typeface="Bookman Old Style" panose="02050604050505020204" pitchFamily="18" charset="0"/>
            </a:endParaRP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983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24501" y="2704012"/>
            <a:ext cx="1852403" cy="3380014"/>
          </a:xfrm>
        </p:spPr>
        <p:txBody>
          <a:bodyPr>
            <a:normAutofit/>
          </a:bodyPr>
          <a:lstStyle/>
          <a:p>
            <a:r>
              <a:rPr lang="cs-CZ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Češi        5 mil.</a:t>
            </a:r>
            <a:b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cs-CZ" sz="1400" b="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Slováci   3 mil.</a:t>
            </a:r>
            <a:b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cs-CZ" sz="1400" b="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Němci </a:t>
            </a:r>
            <a:r>
              <a:rPr lang="cs-CZ" sz="3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              </a:t>
            </a: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3 mil.</a:t>
            </a:r>
            <a:b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cs-CZ" sz="1400" b="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Maďaři   0,7 mil.</a:t>
            </a:r>
            <a:b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cs-CZ" sz="1400" b="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Rusíni    </a:t>
            </a:r>
            <a:r>
              <a:rPr lang="cs-CZ" sz="2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 </a:t>
            </a: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0,5 mil.</a:t>
            </a:r>
            <a:b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cs-CZ" sz="1400" b="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Židé       180.000</a:t>
            </a:r>
            <a:b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cs-CZ" sz="1400" b="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Poláci     76.000</a:t>
            </a:r>
            <a:b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cs-CZ" sz="1400" b="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- Ostatní   </a:t>
            </a:r>
            <a:r>
              <a:rPr lang="cs-CZ" sz="3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23.000            </a:t>
            </a:r>
            <a:br>
              <a:rPr lang="cs-CZ" sz="1400" b="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cs-CZ" sz="1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07324" y="1203672"/>
            <a:ext cx="8153550" cy="653142"/>
          </a:xfrm>
          <a:prstGeom prst="rect">
            <a:avLst/>
          </a:prstGeom>
        </p:spPr>
        <p:txBody>
          <a:bodyPr vert="horz" lIns="0" tIns="0" rIns="0" bIns="0" rtlCol="0" anchor="t">
            <a:normAutofit fontScale="85000" lnSpcReduction="10000"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cs-CZ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cs-CZ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Československo 1918–1938: národnostní a etnické složení</a:t>
            </a:r>
            <a:endParaRPr lang="cs-CZ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7" y="2628555"/>
            <a:ext cx="6556081" cy="3015797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71450" y="4699107"/>
            <a:ext cx="5871309" cy="159362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cs-CZ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cs-CZ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endParaRPr lang="cs-CZ" b="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cs-CZ" sz="1600" b="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cs-CZ" sz="1600" b="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cs-CZ" sz="16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Koncepce jednotného československého národa</a:t>
            </a:r>
          </a:p>
          <a:p>
            <a:pPr algn="ctr"/>
            <a:r>
              <a:rPr lang="cs-CZ" sz="1600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(zejména Edvard Beneš)</a:t>
            </a:r>
          </a:p>
          <a:p>
            <a:pPr algn="ctr"/>
            <a:endParaRPr lang="cs-CZ" sz="1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9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3914" y="2155372"/>
            <a:ext cx="8466365" cy="3380014"/>
          </a:xfrm>
        </p:spPr>
        <p:txBody>
          <a:bodyPr>
            <a:normAutofit/>
          </a:bodyPr>
          <a:lstStyle/>
          <a:p>
            <a:r>
              <a:rPr lang="cs-CZ" sz="1400" u="sng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Slovenská </a:t>
            </a:r>
            <a:r>
              <a:rPr lang="cs-CZ" sz="1400" u="sng" cap="smal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ľudová</a:t>
            </a:r>
            <a:r>
              <a:rPr lang="cs-CZ" sz="1400" u="sng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strana</a:t>
            </a:r>
            <a:r>
              <a:rPr lang="cs-CZ" sz="1400" u="sng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Hlinkova </a:t>
            </a:r>
            <a:r>
              <a:rPr lang="cs-CZ" sz="1400" u="sng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slovenská </a:t>
            </a:r>
            <a:r>
              <a:rPr lang="cs-CZ" sz="1400" u="sng" cap="small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ľudová</a:t>
            </a:r>
            <a:r>
              <a:rPr lang="cs-CZ" sz="1400" u="sng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strana</a:t>
            </a:r>
            <a:r>
              <a:rPr lang="cs-CZ" sz="1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představitelé:</a:t>
            </a:r>
            <a:br>
              <a:rPr lang="cs-CZ" sz="1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Andrej HLINKA</a:t>
            </a:r>
            <a:br>
              <a:rPr lang="cs-CZ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Josef TISO</a:t>
            </a:r>
            <a:br>
              <a:rPr lang="cs-CZ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Vojtech TUKA</a:t>
            </a:r>
            <a:br>
              <a:rPr lang="cs-CZ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42924" y="1259683"/>
            <a:ext cx="7968344" cy="653142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cs-CZ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cs-CZ" b="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cs-CZ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Slovenské politické strany</a:t>
            </a:r>
            <a:endParaRPr lang="cs-CZ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endParaRPr lang="cs-CZ" sz="1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51" y="2640466"/>
            <a:ext cx="1905000" cy="24098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73" y="2634343"/>
            <a:ext cx="1853291" cy="24220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823" y="2634344"/>
            <a:ext cx="1905456" cy="241594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269671" y="5184321"/>
            <a:ext cx="649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Andrej HLINKA (1864–1938)              Josef TISO (1887–1947)             Vojtech TUKA (1880–1946)</a:t>
            </a: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20000" y="6370064"/>
            <a:ext cx="7118902" cy="296611"/>
          </a:xfrm>
        </p:spPr>
        <p:txBody>
          <a:bodyPr/>
          <a:lstStyle/>
          <a:p>
            <a:r>
              <a:rPr lang="cs-CZ" sz="900" dirty="0">
                <a:solidFill>
                  <a:schemeClr val="tx1"/>
                </a:solidFill>
              </a:rPr>
              <a:t>Mgr. Pavel Krákora, Ph.D.</a:t>
            </a:r>
          </a:p>
          <a:p>
            <a:r>
              <a:rPr lang="cs-CZ" sz="900" dirty="0">
                <a:solidFill>
                  <a:schemeClr val="tx1"/>
                </a:solidFill>
              </a:rPr>
              <a:t>Katedra společenských věd Pedagogické fakulty Univerzity Palackého v Olomouci</a:t>
            </a:r>
          </a:p>
        </p:txBody>
      </p:sp>
    </p:spTree>
    <p:extLst>
      <p:ext uri="{BB962C8B-B14F-4D97-AF65-F5344CB8AC3E}">
        <p14:creationId xmlns:p14="http://schemas.microsoft.com/office/powerpoint/2010/main" val="345964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87703" y="1174267"/>
            <a:ext cx="83449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Bookman Old Style" panose="02050604050505020204" pitchFamily="18" charset="0"/>
              </a:rPr>
              <a:t>Tzv. </a:t>
            </a:r>
            <a:r>
              <a:rPr lang="cs-CZ" sz="2400" b="1" dirty="0" err="1" smtClean="0">
                <a:latin typeface="Bookman Old Style" panose="02050604050505020204" pitchFamily="18" charset="0"/>
              </a:rPr>
              <a:t>Tukova</a:t>
            </a:r>
            <a:r>
              <a:rPr lang="cs-CZ" sz="2400" b="1" dirty="0" smtClean="0">
                <a:latin typeface="Bookman Old Style" panose="02050604050505020204" pitchFamily="18" charset="0"/>
              </a:rPr>
              <a:t> aféra</a:t>
            </a:r>
          </a:p>
          <a:p>
            <a:pPr algn="ctr"/>
            <a:endParaRPr lang="cs-CZ" sz="16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b="1" dirty="0" smtClean="0">
                <a:latin typeface="Bookman Old Style" panose="02050604050505020204" pitchFamily="18" charset="0"/>
              </a:rPr>
              <a:t>Vojtech TUKA </a:t>
            </a:r>
            <a:r>
              <a:rPr lang="cs-CZ" sz="1600" dirty="0" smtClean="0">
                <a:latin typeface="Bookman Old Style" panose="02050604050505020204" pitchFamily="18" charset="0"/>
              </a:rPr>
              <a:t>(1880–1946)</a:t>
            </a:r>
            <a:r>
              <a:rPr lang="cs-CZ" sz="1600" b="1" dirty="0" smtClean="0">
                <a:latin typeface="Bookman Old Style" panose="02050604050505020204" pitchFamily="18" charset="0"/>
              </a:rPr>
              <a:t> </a:t>
            </a:r>
            <a:r>
              <a:rPr lang="cs-CZ" sz="1600" dirty="0" smtClean="0">
                <a:latin typeface="Bookman Old Style" panose="02050604050505020204" pitchFamily="18" charset="0"/>
              </a:rPr>
              <a:t>– bezprostředně po roce 1918 jeden z hlavních představitelů tzv. </a:t>
            </a:r>
            <a:r>
              <a:rPr lang="cs-CZ" sz="1600" dirty="0" err="1" smtClean="0">
                <a:latin typeface="Bookman Old Style" panose="02050604050505020204" pitchFamily="18" charset="0"/>
              </a:rPr>
              <a:t>maďarónské</a:t>
            </a:r>
            <a:r>
              <a:rPr lang="cs-CZ" sz="1600" dirty="0" smtClean="0">
                <a:latin typeface="Bookman Old Style" panose="02050604050505020204" pitchFamily="18" charset="0"/>
              </a:rPr>
              <a:t> inteligence orientované na Budapešť</a:t>
            </a:r>
          </a:p>
          <a:p>
            <a:endParaRPr lang="cs-CZ" sz="16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Přibližně od roku 1921 se přimyká k </a:t>
            </a:r>
            <a:r>
              <a:rPr lang="cs-CZ" sz="1600" b="1" dirty="0" smtClean="0">
                <a:latin typeface="Bookman Old Style" panose="02050604050505020204" pitchFamily="18" charset="0"/>
              </a:rPr>
              <a:t>slovenskému nacionalismu </a:t>
            </a:r>
            <a:r>
              <a:rPr lang="cs-CZ" sz="1600" dirty="0" smtClean="0">
                <a:latin typeface="Bookman Old Style" panose="02050604050505020204" pitchFamily="18" charset="0"/>
              </a:rPr>
              <a:t>a tento proud reprezentuje v rámci SĽS. Zakladatel </a:t>
            </a:r>
            <a:r>
              <a:rPr lang="cs-CZ" sz="1600" b="1" dirty="0" smtClean="0">
                <a:latin typeface="Bookman Old Style" panose="02050604050505020204" pitchFamily="18" charset="0"/>
              </a:rPr>
              <a:t>Rodobrany</a:t>
            </a:r>
            <a:r>
              <a:rPr lang="cs-CZ" sz="1600" dirty="0" smtClean="0">
                <a:latin typeface="Bookman Old Style" panose="02050604050505020204" pitchFamily="18" charset="0"/>
              </a:rPr>
              <a:t> – polovojenská </a:t>
            </a:r>
            <a:r>
              <a:rPr lang="cs-CZ" sz="1600" dirty="0">
                <a:latin typeface="Bookman Old Style" panose="02050604050505020204" pitchFamily="18" charset="0"/>
              </a:rPr>
              <a:t>organizace </a:t>
            </a:r>
            <a:r>
              <a:rPr lang="cs-CZ" sz="1600" dirty="0" smtClean="0">
                <a:latin typeface="Bookman Old Style" panose="02050604050505020204" pitchFamily="18" charset="0"/>
              </a:rPr>
              <a:t>SĽS, její činnost pozastavena v roce 1923. Striktní prosazování </a:t>
            </a:r>
            <a:r>
              <a:rPr lang="cs-CZ" sz="1600" b="1" dirty="0" smtClean="0">
                <a:latin typeface="Bookman Old Style" panose="02050604050505020204" pitchFamily="18" charset="0"/>
              </a:rPr>
              <a:t>česko-slovenského dualismu</a:t>
            </a:r>
            <a:r>
              <a:rPr lang="cs-CZ" sz="1600" dirty="0" smtClean="0">
                <a:latin typeface="Bookman Old Style" panose="02050604050505020204" pitchFamily="18" charset="0"/>
              </a:rPr>
              <a:t>, od roku 1925 poslanec čs. parlamentu.</a:t>
            </a:r>
          </a:p>
          <a:p>
            <a:endParaRPr lang="cs-CZ" sz="1600" b="1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V roce 1928 rozšířil informaci o údajném </a:t>
            </a:r>
            <a:r>
              <a:rPr lang="cs-CZ" sz="1600" b="1" dirty="0" smtClean="0">
                <a:latin typeface="Bookman Old Style" panose="02050604050505020204" pitchFamily="18" charset="0"/>
              </a:rPr>
              <a:t>tajném dodatku Martinské dohody</a:t>
            </a:r>
            <a:r>
              <a:rPr lang="cs-CZ" sz="1600" dirty="0" smtClean="0">
                <a:latin typeface="Bookman Old Style" panose="02050604050505020204" pitchFamily="18" charset="0"/>
              </a:rPr>
              <a:t>, na jehož základě mělo </a:t>
            </a:r>
            <a:r>
              <a:rPr lang="cs-CZ" sz="1600" i="1" dirty="0" smtClean="0">
                <a:latin typeface="Bookman Old Style" panose="02050604050505020204" pitchFamily="18" charset="0"/>
              </a:rPr>
              <a:t>Slovensko po deseti letech existence společného státu garantovánu možnost z něj vystoupit</a:t>
            </a:r>
            <a:r>
              <a:rPr lang="cs-CZ" sz="1600" dirty="0" smtClean="0">
                <a:latin typeface="Bookman Old Style" panose="020506040505050202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cs-CZ" sz="1600" dirty="0">
              <a:latin typeface="Bookman Old Style" panose="02050604050505020204" pitchFamily="18" charset="0"/>
            </a:endParaRP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Bookman Old Style" panose="02050604050505020204" pitchFamily="18" charset="0"/>
              </a:rPr>
              <a:t>V roce </a:t>
            </a:r>
            <a:r>
              <a:rPr lang="cs-CZ" sz="1600" b="1" dirty="0" smtClean="0">
                <a:latin typeface="Bookman Old Style" panose="02050604050505020204" pitchFamily="18" charset="0"/>
              </a:rPr>
              <a:t>1929 odsouzen za velezradu na 15 let</a:t>
            </a:r>
            <a:r>
              <a:rPr lang="cs-CZ" sz="1600" dirty="0" smtClean="0">
                <a:latin typeface="Bookman Old Style" panose="02050604050505020204" pitchFamily="18" charset="0"/>
              </a:rPr>
              <a:t> (propuštěn byl předčasně v roce 1937). Po vzniku Slovenského státu v roce 1939 prosazoval úzkou spolupráci s Maďarskem a nacistickým Německem, od roku 1939 působil jako </a:t>
            </a:r>
            <a:r>
              <a:rPr lang="cs-CZ" sz="1600" b="1" dirty="0" smtClean="0">
                <a:latin typeface="Bookman Old Style" panose="02050604050505020204" pitchFamily="18" charset="0"/>
              </a:rPr>
              <a:t>předseda slovenské vlády </a:t>
            </a:r>
            <a:r>
              <a:rPr lang="cs-CZ" sz="1600" dirty="0" smtClean="0">
                <a:latin typeface="Bookman Old Style" panose="02050604050505020204" pitchFamily="18" charset="0"/>
              </a:rPr>
              <a:t>(od roku 1940 i jako ministr zahraničí), v roce 1946 v Bratislavě Národním soudem odsouzen k </a:t>
            </a:r>
            <a:r>
              <a:rPr lang="cs-CZ" sz="1600" b="1" dirty="0" smtClean="0">
                <a:latin typeface="Bookman Old Style" panose="02050604050505020204" pitchFamily="18" charset="0"/>
              </a:rPr>
              <a:t>trestu smrti</a:t>
            </a:r>
            <a:r>
              <a:rPr lang="cs-CZ" sz="1600" dirty="0" smtClean="0">
                <a:latin typeface="Bookman Old Style" panose="02050604050505020204" pitchFamily="18" charset="0"/>
              </a:rPr>
              <a:t>.  </a:t>
            </a:r>
            <a:endParaRPr lang="cs-CZ" sz="2200" dirty="0" smtClean="0">
              <a:latin typeface="Bookman Old Style" panose="02050604050505020204" pitchFamily="18" charset="0"/>
            </a:endParaRPr>
          </a:p>
          <a:p>
            <a:endParaRPr lang="cs-CZ" sz="2000" dirty="0">
              <a:latin typeface="Bookman Old Style" panose="020506040505050202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512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UP_prezentace_cz_4x3</Template>
  <TotalTime>6453</TotalTime>
  <Words>3199</Words>
  <Application>Microsoft Office PowerPoint</Application>
  <PresentationFormat>Vlastní</PresentationFormat>
  <Paragraphs>277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Bookman Old Style</vt:lpstr>
      <vt:lpstr>Calibri</vt:lpstr>
      <vt:lpstr>Times New Roman</vt:lpstr>
      <vt:lpstr>Motiv Office</vt:lpstr>
      <vt:lpstr>  Vývoj a proměny česko-slovenských vztahů od roku 1918 do současnosti  Jubilejní XXX. LŠVOD 2023 </vt:lpstr>
      <vt:lpstr>Prezentace aplikace PowerPoint</vt:lpstr>
      <vt:lpstr>Prezentace aplikace PowerPoint</vt:lpstr>
      <vt:lpstr>Prezentace aplikace PowerPoint</vt:lpstr>
      <vt:lpstr>  „Muži 28. října“  - Alois Rašín  - František Soukup  - Jiří Stříbrný  - Antonín Švehla  - Vavro Šrobár</vt:lpstr>
      <vt:lpstr>Prezentace aplikace PowerPoint</vt:lpstr>
      <vt:lpstr>- Češi        5 mil.  - Slováci   3 mil.  - Němci                 3 mil.  - Maďaři   0,7 mil.  - Rusíni      0,5 mil.  - Židé       180.000  - Poláci     76.000  - Ostatní    23.000             </vt:lpstr>
      <vt:lpstr>Slovenská ľudová strana – Hlinkova slovenská ľudová strana   Hlavní představitelé:  - Andrej HLINKA  - Josef TISO  - Vojtech TUKA  </vt:lpstr>
      <vt:lpstr>Prezentace aplikace PowerPoint</vt:lpstr>
      <vt:lpstr>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PdF UP Olomouc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XXIII. ročník  Letní školy výchovy k občanství, demokracii  a evropanství    Migrace, imigrace, emigrace a Evropa  – proměny, historie a současnost</dc:title>
  <dc:creator>Krákora Pavel</dc:creator>
  <cp:lastModifiedBy>Krákora Pavel</cp:lastModifiedBy>
  <cp:revision>448</cp:revision>
  <dcterms:created xsi:type="dcterms:W3CDTF">2016-08-19T08:22:30Z</dcterms:created>
  <dcterms:modified xsi:type="dcterms:W3CDTF">2023-08-22T12:54:41Z</dcterms:modified>
</cp:coreProperties>
</file>